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DE2E"/>
    <a:srgbClr val="3FE582"/>
    <a:srgbClr val="59E993"/>
    <a:srgbClr val="AD9507"/>
    <a:srgbClr val="DC4CC1"/>
    <a:srgbClr val="FF5050"/>
    <a:srgbClr val="008000"/>
    <a:srgbClr val="45DCFF"/>
    <a:srgbClr val="860477"/>
    <a:srgbClr val="BA0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A809FF04-E8B3-4203-903C-9E26B5CA746E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F61464-A7E1-4605-8E06-6D03488986A2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FF04-E8B3-4203-903C-9E26B5CA746E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1464-A7E1-4605-8E06-6D03488986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FF04-E8B3-4203-903C-9E26B5CA746E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1464-A7E1-4605-8E06-6D03488986A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09FF04-E8B3-4203-903C-9E26B5CA746E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F61464-A7E1-4605-8E06-6D03488986A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FF04-E8B3-4203-903C-9E26B5CA746E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F61464-A7E1-4605-8E06-6D03488986A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09FF04-E8B3-4203-903C-9E26B5CA746E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AF61464-A7E1-4605-8E06-6D03488986A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809FF04-E8B3-4203-903C-9E26B5CA746E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F61464-A7E1-4605-8E06-6D03488986A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FF04-E8B3-4203-903C-9E26B5CA746E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F61464-A7E1-4605-8E06-6D03488986A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FF04-E8B3-4203-903C-9E26B5CA746E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F61464-A7E1-4605-8E06-6D03488986A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09FF04-E8B3-4203-903C-9E26B5CA746E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AF61464-A7E1-4605-8E06-6D03488986A2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A809FF04-E8B3-4203-903C-9E26B5CA746E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0AF61464-A7E1-4605-8E06-6D03488986A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A809FF04-E8B3-4203-903C-9E26B5CA746E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0AF61464-A7E1-4605-8E06-6D03488986A2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683568" y="764704"/>
            <a:ext cx="7848872" cy="5256584"/>
          </a:xfrm>
          <a:prstGeom prst="round2DiagRect">
            <a:avLst/>
          </a:prstGeom>
          <a:gradFill flip="none" rotWithShape="1">
            <a:gsLst>
              <a:gs pos="0">
                <a:srgbClr val="7BE9AF">
                  <a:tint val="66000"/>
                  <a:satMod val="160000"/>
                </a:srgbClr>
              </a:gs>
              <a:gs pos="50000">
                <a:srgbClr val="7BE9AF">
                  <a:tint val="44500"/>
                  <a:satMod val="160000"/>
                </a:srgbClr>
              </a:gs>
              <a:gs pos="100000">
                <a:srgbClr val="7BE9A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07E5A"/>
            </a:solidFill>
          </a:ln>
          <a:effectLst>
            <a:glow rad="228600">
              <a:srgbClr val="4BE192">
                <a:alpha val="5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71600" y="1961835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rgbClr val="0B553E"/>
                  </a:solidFill>
                </a:ln>
                <a:solidFill>
                  <a:srgbClr val="0B5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СПОРТ, </a:t>
            </a:r>
          </a:p>
          <a:p>
            <a:pPr algn="ctr"/>
            <a:r>
              <a:rPr lang="ru-RU" sz="6000" b="1" dirty="0" smtClean="0">
                <a:ln>
                  <a:solidFill>
                    <a:srgbClr val="0B553E"/>
                  </a:solidFill>
                </a:ln>
                <a:solidFill>
                  <a:srgbClr val="0B5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как средство </a:t>
            </a:r>
          </a:p>
          <a:p>
            <a:pPr algn="ctr"/>
            <a:r>
              <a:rPr lang="ru-RU" sz="6000" b="1" dirty="0" smtClean="0">
                <a:ln>
                  <a:solidFill>
                    <a:srgbClr val="0B553E"/>
                  </a:solidFill>
                </a:ln>
                <a:solidFill>
                  <a:srgbClr val="0B5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укрепления здоровья</a:t>
            </a:r>
            <a:endParaRPr lang="ru-RU" sz="6000" b="1" dirty="0">
              <a:ln>
                <a:solidFill>
                  <a:srgbClr val="0B553E"/>
                </a:solidFill>
              </a:ln>
              <a:solidFill>
                <a:srgbClr val="0B55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483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908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Восточные единоборства</a:t>
            </a:r>
            <a:endParaRPr lang="ru-RU" sz="6000" b="1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1280949"/>
            <a:ext cx="5269904" cy="3444195"/>
          </a:xfrm>
          <a:prstGeom prst="roundRect">
            <a:avLst>
              <a:gd name="adj" fmla="val 11436"/>
            </a:avLst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81427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08856" y="1484784"/>
            <a:ext cx="5040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Восточные единоборства почти не имеют минусов, особенно их безударные виды. У детей развиваются все группы мышц, ловкость, гибкость, сила, улучшается мышление и скорость реакции. Занятия оказывают оздоровительное действие на весь организм в целом.</a:t>
            </a:r>
          </a:p>
          <a:p>
            <a:pPr indent="457200"/>
            <a:endParaRPr lang="ru-RU" sz="2400" b="1" dirty="0">
              <a:ln w="3175">
                <a:noFill/>
              </a:ln>
              <a:solidFill>
                <a:srgbClr val="981427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8073">
            <a:off x="268252" y="4502356"/>
            <a:ext cx="2828010" cy="2118278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2589">
            <a:off x="3069821" y="4494157"/>
            <a:ext cx="3004357" cy="2134675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0089">
            <a:off x="5996607" y="4482521"/>
            <a:ext cx="2600592" cy="2139197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388" y="1092384"/>
            <a:ext cx="2581275" cy="17716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656" y="3005710"/>
            <a:ext cx="3028950" cy="1514475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640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980728"/>
            <a:ext cx="8712968" cy="3929668"/>
          </a:xfrm>
          <a:prstGeom prst="roundRect">
            <a:avLst>
              <a:gd name="adj" fmla="val 13515"/>
            </a:avLst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908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Бег</a:t>
            </a:r>
            <a:endParaRPr lang="ru-RU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124744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400" b="1" dirty="0">
                <a:solidFill>
                  <a:schemeClr val="accent3"/>
                </a:solidFill>
                <a:latin typeface="Monotype Corsiva" panose="03010101010201010101" pitchFamily="66" charset="0"/>
              </a:rPr>
              <a:t>Б</a:t>
            </a:r>
            <a:r>
              <a:rPr lang="ru-RU" sz="2400" b="1" dirty="0" smtClean="0">
                <a:solidFill>
                  <a:schemeClr val="accent3"/>
                </a:solidFill>
                <a:latin typeface="Monotype Corsiva" panose="03010101010201010101" pitchFamily="66" charset="0"/>
              </a:rPr>
              <a:t>ег </a:t>
            </a:r>
            <a:r>
              <a:rPr lang="ru-RU" sz="2400" b="1" dirty="0">
                <a:solidFill>
                  <a:schemeClr val="accent3"/>
                </a:solidFill>
                <a:latin typeface="Monotype Corsiva" panose="03010101010201010101" pitchFamily="66" charset="0"/>
              </a:rPr>
              <a:t>является наилучшей профилактикой заболеваний </a:t>
            </a:r>
            <a:r>
              <a:rPr lang="ru-RU" sz="2400" b="1" dirty="0" smtClean="0">
                <a:solidFill>
                  <a:schemeClr val="accent3"/>
                </a:solidFill>
                <a:latin typeface="Monotype Corsiva" panose="03010101010201010101" pitchFamily="66" charset="0"/>
              </a:rPr>
              <a:t>сердечно-сосудистой системы (артериальная гипертензия, аритмия, стенокардия, атеросклероз</a:t>
            </a:r>
            <a:r>
              <a:rPr lang="ru-RU" sz="2400" b="1" dirty="0">
                <a:solidFill>
                  <a:schemeClr val="accent3"/>
                </a:solidFill>
                <a:latin typeface="Monotype Corsiva" panose="03010101010201010101" pitchFamily="66" charset="0"/>
              </a:rPr>
              <a:t>, </a:t>
            </a:r>
            <a:r>
              <a:rPr lang="ru-RU" sz="2400" b="1" dirty="0" smtClean="0">
                <a:solidFill>
                  <a:schemeClr val="accent3"/>
                </a:solidFill>
                <a:latin typeface="Monotype Corsiva" panose="03010101010201010101" pitchFamily="66" charset="0"/>
              </a:rPr>
              <a:t>сердечная недостаточность, ишемическая болезнь сердца</a:t>
            </a:r>
            <a:r>
              <a:rPr lang="ru-RU" sz="2400" b="1" dirty="0">
                <a:solidFill>
                  <a:schemeClr val="accent3"/>
                </a:solidFill>
                <a:latin typeface="Monotype Corsiva" panose="03010101010201010101" pitchFamily="66" charset="0"/>
              </a:rPr>
              <a:t>, тромбофлебит и пр</a:t>
            </a:r>
            <a:r>
              <a:rPr lang="ru-RU" sz="2400" b="1" dirty="0" smtClean="0">
                <a:solidFill>
                  <a:schemeClr val="accent3"/>
                </a:solidFill>
                <a:latin typeface="Monotype Corsiva" panose="03010101010201010101" pitchFamily="66" charset="0"/>
              </a:rPr>
              <a:t>.), бег </a:t>
            </a:r>
            <a:r>
              <a:rPr lang="ru-RU" sz="2400" b="1" dirty="0">
                <a:solidFill>
                  <a:schemeClr val="accent3"/>
                </a:solidFill>
                <a:latin typeface="Monotype Corsiva" panose="03010101010201010101" pitchFamily="66" charset="0"/>
              </a:rPr>
              <a:t>восстанавливает работу органов дыхания. Р</a:t>
            </a:r>
            <a:r>
              <a:rPr lang="ru-RU" sz="2400" b="1" dirty="0" smtClean="0">
                <a:solidFill>
                  <a:schemeClr val="accent3"/>
                </a:solidFill>
                <a:latin typeface="Monotype Corsiva" panose="03010101010201010101" pitchFamily="66" charset="0"/>
              </a:rPr>
              <a:t>егулярные </a:t>
            </a:r>
            <a:r>
              <a:rPr lang="ru-RU" sz="2400" b="1" dirty="0">
                <a:solidFill>
                  <a:schemeClr val="accent3"/>
                </a:solidFill>
                <a:latin typeface="Monotype Corsiva" panose="03010101010201010101" pitchFamily="66" charset="0"/>
              </a:rPr>
              <a:t>и умеренные физические нагрузки способствуют укреплению мышц и опорно-двигательного </a:t>
            </a:r>
            <a:r>
              <a:rPr lang="ru-RU" sz="2400" b="1" dirty="0" smtClean="0">
                <a:solidFill>
                  <a:schemeClr val="accent3"/>
                </a:solidFill>
                <a:latin typeface="Monotype Corsiva" panose="03010101010201010101" pitchFamily="66" charset="0"/>
              </a:rPr>
              <a:t>аппарата. Бег </a:t>
            </a:r>
            <a:r>
              <a:rPr lang="ru-RU" sz="2400" b="1" dirty="0">
                <a:solidFill>
                  <a:schemeClr val="accent3"/>
                </a:solidFill>
                <a:latin typeface="Monotype Corsiva" panose="03010101010201010101" pitchFamily="66" charset="0"/>
              </a:rPr>
              <a:t>активизирует метаболизм и, соответственно, ускоряет процессы очищения организма от продуктов распада (шлаки, токсины, свободные радикалы</a:t>
            </a:r>
            <a:r>
              <a:rPr lang="ru-RU" sz="2400" b="1" dirty="0" smtClean="0">
                <a:solidFill>
                  <a:schemeClr val="accent3"/>
                </a:solidFill>
                <a:latin typeface="Monotype Corsiva" panose="03010101010201010101" pitchFamily="66" charset="0"/>
              </a:rPr>
              <a:t>), ежедневные </a:t>
            </a:r>
            <a:r>
              <a:rPr lang="ru-RU" sz="2400" b="1" dirty="0">
                <a:solidFill>
                  <a:schemeClr val="accent3"/>
                </a:solidFill>
                <a:latin typeface="Monotype Corsiva" panose="03010101010201010101" pitchFamily="66" charset="0"/>
              </a:rPr>
              <a:t>тренировки на беговой дорожке помогут преодолеть </a:t>
            </a:r>
            <a:r>
              <a:rPr lang="ru-RU" sz="2400" b="1" dirty="0" smtClean="0">
                <a:solidFill>
                  <a:schemeClr val="accent3"/>
                </a:solidFill>
                <a:latin typeface="Monotype Corsiva" panose="03010101010201010101" pitchFamily="66" charset="0"/>
              </a:rPr>
              <a:t>депрессию</a:t>
            </a:r>
            <a:endParaRPr lang="ru-RU" sz="2400" b="1" dirty="0">
              <a:solidFill>
                <a:schemeClr val="accent3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2933">
            <a:off x="323527" y="4945954"/>
            <a:ext cx="2695575" cy="16954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6462">
            <a:off x="3292428" y="4870603"/>
            <a:ext cx="2762250" cy="165735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Картинки по запросу бе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3221">
            <a:off x="6258247" y="4888184"/>
            <a:ext cx="2562225" cy="1781176"/>
          </a:xfrm>
          <a:prstGeom prst="round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426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332656"/>
            <a:ext cx="8496944" cy="6264696"/>
          </a:xfrm>
          <a:prstGeom prst="roundRect">
            <a:avLst>
              <a:gd name="adj" fmla="val 9440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2F236"/>
            </a:solidFill>
          </a:ln>
          <a:effectLst>
            <a:glow rad="228600">
              <a:srgbClr val="FFFF00">
                <a:alpha val="5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4BE192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476672"/>
            <a:ext cx="799288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3200" b="1" dirty="0">
                <a:solidFill>
                  <a:srgbClr val="AD9507"/>
                </a:solidFill>
                <a:latin typeface="Monotype Corsiva" panose="03010101010201010101" pitchFamily="66" charset="0"/>
              </a:rPr>
              <a:t>Основным показателем физического состояния человека является его здоровье, которое обеспечивает полноценное выполнение человеком всех жизненных функций и форм деятельности в тех или иных конкретных условиях.</a:t>
            </a:r>
          </a:p>
          <a:p>
            <a:pPr indent="457200"/>
            <a:r>
              <a:rPr lang="ru-RU" sz="3200" b="1" dirty="0" smtClean="0">
                <a:solidFill>
                  <a:srgbClr val="AD9507"/>
                </a:solidFill>
                <a:latin typeface="Monotype Corsiva" panose="03010101010201010101" pitchFamily="66" charset="0"/>
              </a:rPr>
              <a:t>Посредством </a:t>
            </a:r>
            <a:r>
              <a:rPr lang="ru-RU" sz="3200" b="1" dirty="0">
                <a:solidFill>
                  <a:srgbClr val="AD9507"/>
                </a:solidFill>
                <a:latin typeface="Monotype Corsiva" panose="03010101010201010101" pitchFamily="66" charset="0"/>
              </a:rPr>
              <a:t>направленного использования физических </a:t>
            </a:r>
            <a:r>
              <a:rPr lang="ru-RU" sz="3200" b="1" dirty="0" smtClean="0">
                <a:solidFill>
                  <a:srgbClr val="AD9507"/>
                </a:solidFill>
                <a:latin typeface="Monotype Corsiva" panose="03010101010201010101" pitchFamily="66" charset="0"/>
              </a:rPr>
              <a:t>упражнений и соблюдения </a:t>
            </a:r>
            <a:r>
              <a:rPr lang="ru-RU" sz="3200" b="1" dirty="0">
                <a:solidFill>
                  <a:srgbClr val="AD9507"/>
                </a:solidFill>
                <a:latin typeface="Monotype Corsiva" panose="03010101010201010101" pitchFamily="66" charset="0"/>
              </a:rPr>
              <a:t>здорового образа жизни </a:t>
            </a:r>
            <a:r>
              <a:rPr lang="ru-RU" sz="3200" b="1" dirty="0" smtClean="0">
                <a:solidFill>
                  <a:srgbClr val="AD9507"/>
                </a:solidFill>
                <a:latin typeface="Monotype Corsiva" panose="03010101010201010101" pitchFamily="66" charset="0"/>
              </a:rPr>
              <a:t>можно </a:t>
            </a:r>
            <a:r>
              <a:rPr lang="ru-RU" sz="3200" b="1" dirty="0">
                <a:solidFill>
                  <a:srgbClr val="AD9507"/>
                </a:solidFill>
                <a:latin typeface="Monotype Corsiva" panose="03010101010201010101" pitchFamily="66" charset="0"/>
              </a:rPr>
              <a:t>в широком диапазоне изменять целый ряд показателей физического развития, физическую функциональную подготовленность (силу, выносливость, быстроту, гибкость, ловкость</a:t>
            </a:r>
            <a:r>
              <a:rPr lang="ru-RU" sz="3200" b="1" dirty="0" smtClean="0">
                <a:solidFill>
                  <a:srgbClr val="AD9507"/>
                </a:solidFill>
                <a:latin typeface="Monotype Corsiva" panose="03010101010201010101" pitchFamily="66" charset="0"/>
              </a:rPr>
              <a:t>).</a:t>
            </a:r>
            <a:endParaRPr lang="ru-RU" sz="3200" b="1" dirty="0">
              <a:solidFill>
                <a:srgbClr val="AD9507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439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908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Фигурное катание</a:t>
            </a:r>
            <a:endParaRPr lang="ru-RU" sz="6000" b="1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1280948"/>
            <a:ext cx="5269904" cy="5244395"/>
          </a:xfrm>
          <a:prstGeom prst="roundRect">
            <a:avLst>
              <a:gd name="adj" fmla="val 11436"/>
            </a:avLst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81427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99">
            <a:off x="5441377" y="4085936"/>
            <a:ext cx="3333750" cy="2219325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8"/>
          <a:stretch/>
        </p:blipFill>
        <p:spPr bwMode="auto">
          <a:xfrm rot="21198218">
            <a:off x="5285970" y="1640505"/>
            <a:ext cx="2307097" cy="2500263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8856" y="1484784"/>
            <a:ext cx="50405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400" b="1" dirty="0">
                <a:ln w="3175">
                  <a:noFill/>
                </a:ln>
                <a:solidFill>
                  <a:srgbClr val="C00000"/>
                </a:solidFill>
                <a:latin typeface="Monotype Corsiva" panose="03010101010201010101" pitchFamily="66" charset="0"/>
              </a:rPr>
              <a:t>Фигурное катание можно рассматривать как одну из форм лечебной физкультуры - неслучайно детям со слабым здоровьем медики рекомендуют заниматься именно этим видом спорта. Его преимущество в том, что в процессе тренировок укрепляются кровеносная и дыхательная системы, развиваются мышцы (особенно ног и тазового пояса), ребенок становится более подвижным, гибким, улучшается суставно-мышечное чувство и работа зрительного анализатора</a:t>
            </a:r>
            <a:r>
              <a:rPr lang="ru-RU" sz="2400" b="1" dirty="0" smtClean="0">
                <a:ln w="3175">
                  <a:noFill/>
                </a:ln>
                <a:solidFill>
                  <a:srgbClr val="C00000"/>
                </a:solidFill>
                <a:latin typeface="Monotype Corsiva" panose="03010101010201010101" pitchFamily="66" charset="0"/>
              </a:rPr>
              <a:t>.</a:t>
            </a:r>
            <a:endParaRPr lang="ru-RU" sz="2400" b="1" dirty="0">
              <a:ln w="3175">
                <a:noFill/>
              </a:ln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44"/>
          <a:stretch/>
        </p:blipFill>
        <p:spPr>
          <a:xfrm rot="349530">
            <a:off x="7158440" y="1550255"/>
            <a:ext cx="1882921" cy="2627726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786180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1124744"/>
            <a:ext cx="8712968" cy="3384376"/>
          </a:xfrm>
          <a:prstGeom prst="roundRect">
            <a:avLst>
              <a:gd name="adj" fmla="val 13515"/>
            </a:avLst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10908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Лыжи</a:t>
            </a:r>
            <a:endParaRPr lang="ru-RU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268760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400" b="1" dirty="0">
                <a:solidFill>
                  <a:schemeClr val="accent3"/>
                </a:solidFill>
                <a:latin typeface="Monotype Corsiva" panose="03010101010201010101" pitchFamily="66" charset="0"/>
              </a:rPr>
              <a:t>Л</a:t>
            </a:r>
            <a:r>
              <a:rPr lang="ru-RU" sz="2400" b="1" dirty="0" smtClean="0">
                <a:solidFill>
                  <a:schemeClr val="accent3"/>
                </a:solidFill>
                <a:latin typeface="Monotype Corsiva" panose="03010101010201010101" pitchFamily="66" charset="0"/>
              </a:rPr>
              <a:t>ыжи – </a:t>
            </a:r>
            <a:r>
              <a:rPr lang="ru-RU" sz="2400" b="1" dirty="0">
                <a:solidFill>
                  <a:schemeClr val="accent3"/>
                </a:solidFill>
                <a:latin typeface="Monotype Corsiva" panose="03010101010201010101" pitchFamily="66" charset="0"/>
              </a:rPr>
              <a:t>идеальный вид спорта для развития </a:t>
            </a:r>
            <a:r>
              <a:rPr lang="ru-RU" sz="2400" b="1" dirty="0" smtClean="0">
                <a:solidFill>
                  <a:schemeClr val="accent3"/>
                </a:solidFill>
                <a:latin typeface="Monotype Corsiva" panose="03010101010201010101" pitchFamily="66" charset="0"/>
              </a:rPr>
              <a:t>здоровья</a:t>
            </a:r>
            <a:r>
              <a:rPr lang="ru-RU" sz="2400" b="1" dirty="0">
                <a:solidFill>
                  <a:schemeClr val="accent3"/>
                </a:solidFill>
                <a:latin typeface="Monotype Corsiva" panose="03010101010201010101" pitchFamily="66" charset="0"/>
              </a:rPr>
              <a:t>: он благотворно влияет на общее состояние организма, укрепляет иммунитет, способствует закаливанию, развитию опорно-двигательного аппарата и развивает общую выносливость за счет преимущественного развития аэробных механизмов энергообеспечения. Лыжная секция полезна для часто болеющих детей. На занятиях задействованы разнообразные крупные группы мышц, что улучшает обмен веществ, показатели </a:t>
            </a:r>
            <a:r>
              <a:rPr lang="ru-RU" sz="2400" b="1" dirty="0" err="1">
                <a:solidFill>
                  <a:schemeClr val="accent3"/>
                </a:solidFill>
                <a:latin typeface="Monotype Corsiva" panose="03010101010201010101" pitchFamily="66" charset="0"/>
              </a:rPr>
              <a:t>кардиореспираторной</a:t>
            </a:r>
            <a:r>
              <a:rPr lang="ru-RU" sz="2400" b="1" dirty="0">
                <a:solidFill>
                  <a:schemeClr val="accent3"/>
                </a:solidFill>
                <a:latin typeface="Monotype Corsiva" panose="03010101010201010101" pitchFamily="66" charset="0"/>
              </a:rPr>
              <a:t> системы</a:t>
            </a:r>
            <a:r>
              <a:rPr lang="ru-RU" sz="2400" b="1" dirty="0" smtClean="0">
                <a:solidFill>
                  <a:schemeClr val="accent3"/>
                </a:solidFill>
                <a:latin typeface="Monotype Corsiva" panose="03010101010201010101" pitchFamily="66" charset="0"/>
              </a:rPr>
              <a:t>.</a:t>
            </a:r>
            <a:endParaRPr lang="ru-RU" sz="2400" b="1" dirty="0">
              <a:solidFill>
                <a:schemeClr val="accent3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1693">
            <a:off x="5910348" y="4442383"/>
            <a:ext cx="3073394" cy="2045204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0916">
            <a:off x="249728" y="4541942"/>
            <a:ext cx="2967635" cy="1967671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855" y="4437112"/>
            <a:ext cx="2947313" cy="220764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717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1268760"/>
            <a:ext cx="4968552" cy="5112568"/>
          </a:xfrm>
          <a:prstGeom prst="roundRect">
            <a:avLst>
              <a:gd name="adj" fmla="val 10226"/>
            </a:avLst>
          </a:prstGeom>
          <a:gradFill flip="none" rotWithShape="1">
            <a:gsLst>
              <a:gs pos="0">
                <a:srgbClr val="8A3F9F">
                  <a:tint val="66000"/>
                  <a:satMod val="160000"/>
                </a:srgbClr>
              </a:gs>
              <a:gs pos="50000">
                <a:srgbClr val="8A3F9F">
                  <a:tint val="44500"/>
                  <a:satMod val="160000"/>
                </a:srgbClr>
              </a:gs>
              <a:gs pos="100000">
                <a:srgbClr val="8A3F9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8A3F9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10908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A95A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Художественная гимнастика</a:t>
            </a:r>
            <a:endParaRPr lang="ru-RU" sz="6000" b="1" dirty="0">
              <a:solidFill>
                <a:srgbClr val="A95A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340768"/>
            <a:ext cx="46085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800" b="1" dirty="0">
                <a:solidFill>
                  <a:srgbClr val="8A3F9F"/>
                </a:solidFill>
                <a:latin typeface="Monotype Corsiva" panose="03010101010201010101" pitchFamily="66" charset="0"/>
              </a:rPr>
              <a:t>К преимуществам этого вида спорта относятся: развитие эластичности и упругости мышц, психологической устойчивости, координации, дыхательной системы, глазомера, гибкости тела. У всех гимнасток подтянутая и стройная фигура, красивая осанка, правильная координация, грациозность</a:t>
            </a:r>
            <a:r>
              <a:rPr lang="ru-RU" sz="2800" b="1" dirty="0" smtClean="0">
                <a:solidFill>
                  <a:srgbClr val="8A3F9F"/>
                </a:solidFill>
                <a:latin typeface="Monotype Corsiva" panose="03010101010201010101" pitchFamily="66" charset="0"/>
              </a:rPr>
              <a:t>.</a:t>
            </a:r>
            <a:endParaRPr lang="ru-RU" sz="2800" b="1" dirty="0">
              <a:solidFill>
                <a:srgbClr val="8A3F9F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0288">
            <a:off x="5263478" y="1410809"/>
            <a:ext cx="1998907" cy="2678948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5795">
            <a:off x="5715673" y="4065830"/>
            <a:ext cx="2887094" cy="2332772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0787">
            <a:off x="7055843" y="1756685"/>
            <a:ext cx="1925878" cy="2661947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471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572000" y="1196752"/>
            <a:ext cx="4104456" cy="38884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66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6512" y="10908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Большой теннис</a:t>
            </a:r>
            <a:endParaRPr lang="ru-RU" sz="60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6026" y="1432808"/>
            <a:ext cx="3636404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457200"/>
            <a:r>
              <a:rPr lang="ru-RU" sz="2400" b="1" dirty="0">
                <a:solidFill>
                  <a:srgbClr val="FF6600"/>
                </a:solidFill>
                <a:latin typeface="Monotype Corsiva" panose="03010101010201010101" pitchFamily="66" charset="0"/>
              </a:rPr>
              <a:t>Теннис - отличный вид спорта, развивающий мышечный корсет (особенно верхний плечевой пояс), координацию движений, улучшающий внимание, ощущение пространства, повышает стрессоустойчивость</a:t>
            </a:r>
            <a:r>
              <a:rPr lang="ru-RU" sz="2400" b="1" dirty="0" smtClean="0">
                <a:solidFill>
                  <a:srgbClr val="FF6600"/>
                </a:solidFill>
                <a:latin typeface="Monotype Corsiva" panose="03010101010201010101" pitchFamily="66" charset="0"/>
              </a:rPr>
              <a:t>.</a:t>
            </a:r>
            <a:endParaRPr lang="ru-RU" sz="2400" b="1" dirty="0">
              <a:solidFill>
                <a:srgbClr val="FF66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2350"/>
          <a:stretch/>
        </p:blipFill>
        <p:spPr bwMode="auto">
          <a:xfrm rot="20756808">
            <a:off x="68664" y="3014678"/>
            <a:ext cx="2814092" cy="2399307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1121">
            <a:off x="1979048" y="4389078"/>
            <a:ext cx="2706589" cy="2064169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9282">
            <a:off x="1006377" y="1083699"/>
            <a:ext cx="3553743" cy="2034129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880">
            <a:off x="4637206" y="4951783"/>
            <a:ext cx="3763571" cy="1612959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88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1052736"/>
            <a:ext cx="8640960" cy="4032448"/>
          </a:xfrm>
          <a:prstGeom prst="roundRect">
            <a:avLst>
              <a:gd name="adj" fmla="val 12132"/>
            </a:avLst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FF"/>
            </a:solidFill>
          </a:ln>
          <a:effectLst>
            <a:glow rad="228600">
              <a:srgbClr val="FF99FF">
                <a:alpha val="5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10908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DC4C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Плавание</a:t>
            </a:r>
            <a:endParaRPr lang="ru-RU" sz="6000" b="1" dirty="0">
              <a:solidFill>
                <a:srgbClr val="DC4C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124744"/>
            <a:ext cx="8352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400" b="1" dirty="0">
                <a:solidFill>
                  <a:srgbClr val="860477"/>
                </a:solidFill>
                <a:latin typeface="Monotype Corsiva" panose="03010101010201010101" pitchFamily="66" charset="0"/>
              </a:rPr>
              <a:t>Плавание - один из базовых общеразвивающих видов спорта, наряду с беговыми лыжами и бегом. Плавание хорошо развивает </a:t>
            </a:r>
            <a:r>
              <a:rPr lang="ru-RU" sz="2400" b="1" dirty="0" err="1">
                <a:solidFill>
                  <a:srgbClr val="860477"/>
                </a:solidFill>
                <a:latin typeface="Monotype Corsiva" panose="03010101010201010101" pitchFamily="66" charset="0"/>
              </a:rPr>
              <a:t>кардиореспираторную</a:t>
            </a:r>
            <a:r>
              <a:rPr lang="ru-RU" sz="2400" b="1" dirty="0">
                <a:solidFill>
                  <a:srgbClr val="860477"/>
                </a:solidFill>
                <a:latin typeface="Monotype Corsiva" panose="03010101010201010101" pitchFamily="66" charset="0"/>
              </a:rPr>
              <a:t> систему и является отличным способом закаливания организма. Вовлекая в работу практически все мышечные группы, оно способствует развитию выносливости, силы, скорости реакции, совершенствует координацию движений. Этот вид спорта может быть полезен при заболеваниях суставов и позвоночника, так как позволяет безопасно и гармонично развить стабилизирующие их мышечные группы, формируя мышечный корсет. 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3077">
            <a:off x="6039155" y="4655865"/>
            <a:ext cx="2962250" cy="1982015"/>
          </a:xfrm>
          <a:prstGeom prst="roundRect">
            <a:avLst/>
          </a:prstGeom>
          <a:noFill/>
          <a:ln>
            <a:noFill/>
          </a:ln>
          <a:effectLst>
            <a:glow rad="228600">
              <a:srgbClr val="DC4CC1">
                <a:alpha val="40000"/>
              </a:srgb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6701">
            <a:off x="250628" y="4821308"/>
            <a:ext cx="3021537" cy="1773735"/>
          </a:xfrm>
          <a:prstGeom prst="roundRect">
            <a:avLst/>
          </a:prstGeom>
          <a:noFill/>
          <a:ln>
            <a:noFill/>
          </a:ln>
          <a:effectLst>
            <a:glow rad="228600">
              <a:srgbClr val="DC4CC1">
                <a:alpha val="50000"/>
              </a:srgb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0716">
            <a:off x="3202571" y="4789171"/>
            <a:ext cx="3150738" cy="1873119"/>
          </a:xfrm>
          <a:prstGeom prst="roundRect">
            <a:avLst/>
          </a:prstGeom>
          <a:noFill/>
          <a:ln>
            <a:noFill/>
          </a:ln>
          <a:effectLst>
            <a:glow rad="228600">
              <a:srgbClr val="DC4CC1">
                <a:alpha val="40000"/>
              </a:srgb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210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67944" y="1268760"/>
            <a:ext cx="4899600" cy="5256584"/>
          </a:xfrm>
          <a:prstGeom prst="roundRect">
            <a:avLst/>
          </a:prstGeom>
          <a:gradFill flip="none" rotWithShape="1">
            <a:gsLst>
              <a:gs pos="0">
                <a:srgbClr val="7BE9AF">
                  <a:tint val="66000"/>
                  <a:satMod val="160000"/>
                </a:srgbClr>
              </a:gs>
              <a:gs pos="50000">
                <a:srgbClr val="7BE9AF">
                  <a:tint val="44500"/>
                  <a:satMod val="160000"/>
                </a:srgbClr>
              </a:gs>
              <a:gs pos="100000">
                <a:srgbClr val="7BE9A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07E5A"/>
            </a:solidFill>
          </a:ln>
          <a:effectLst>
            <a:glow rad="228600">
              <a:srgbClr val="4BE192">
                <a:alpha val="5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10908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7BE9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Командные виды спорта</a:t>
            </a:r>
            <a:endParaRPr lang="ru-RU" sz="6000" b="1" dirty="0">
              <a:solidFill>
                <a:srgbClr val="7BE9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1415673"/>
            <a:ext cx="44300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400" b="1" dirty="0" smtClean="0">
                <a:solidFill>
                  <a:srgbClr val="0B553E"/>
                </a:solidFill>
                <a:latin typeface="Monotype Corsiva" panose="03010101010201010101" pitchFamily="66" charset="0"/>
              </a:rPr>
              <a:t>Командные виды спорта воспитывают волевые качества, дисциплинируют ребенка, учат его быстрее адаптироваться в коллективе.</a:t>
            </a:r>
          </a:p>
          <a:p>
            <a:pPr indent="457200"/>
            <a:r>
              <a:rPr lang="ru-RU" sz="2400" b="1" dirty="0" smtClean="0">
                <a:solidFill>
                  <a:srgbClr val="0B553E"/>
                </a:solidFill>
                <a:latin typeface="Monotype Corsiva" panose="03010101010201010101" pitchFamily="66" charset="0"/>
              </a:rPr>
              <a:t>В </a:t>
            </a:r>
            <a:r>
              <a:rPr lang="ru-RU" sz="2400" b="1" dirty="0">
                <a:solidFill>
                  <a:srgbClr val="0B553E"/>
                </a:solidFill>
                <a:latin typeface="Monotype Corsiva" panose="03010101010201010101" pitchFamily="66" charset="0"/>
              </a:rPr>
              <a:t>футболе развиваются мышцы ног и тазового пояса. </a:t>
            </a:r>
            <a:endParaRPr lang="ru-RU" sz="2400" b="1" dirty="0" smtClean="0">
              <a:solidFill>
                <a:srgbClr val="0B553E"/>
              </a:solidFill>
              <a:latin typeface="Monotype Corsiva" panose="03010101010201010101" pitchFamily="66" charset="0"/>
            </a:endParaRPr>
          </a:p>
          <a:p>
            <a:pPr indent="457200"/>
            <a:r>
              <a:rPr lang="ru-RU" sz="2400" b="1" dirty="0" smtClean="0">
                <a:solidFill>
                  <a:srgbClr val="0B553E"/>
                </a:solidFill>
                <a:latin typeface="Monotype Corsiva" panose="03010101010201010101" pitchFamily="66" charset="0"/>
              </a:rPr>
              <a:t>В </a:t>
            </a:r>
            <a:r>
              <a:rPr lang="ru-RU" sz="2400" b="1" dirty="0">
                <a:solidFill>
                  <a:srgbClr val="0B553E"/>
                </a:solidFill>
                <a:latin typeface="Monotype Corsiva" panose="03010101010201010101" pitchFamily="66" charset="0"/>
              </a:rPr>
              <a:t>баскетболе совершенствуется работа зрительного, двигательного и вестибулярного анализаторов, улучшаются возможности дыхательной и сердечно-сосудистой систем и координация движений. 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51" y="4906094"/>
            <a:ext cx="2828925" cy="1619250"/>
          </a:xfrm>
          <a:prstGeom prst="roundRect">
            <a:avLst/>
          </a:prstGeom>
          <a:noFill/>
          <a:ln>
            <a:noFill/>
          </a:ln>
          <a:effectLst>
            <a:glow rad="228600">
              <a:srgbClr val="3FE582">
                <a:alpha val="40000"/>
              </a:srgb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0969">
            <a:off x="18118" y="3437550"/>
            <a:ext cx="2513202" cy="1884902"/>
          </a:xfrm>
          <a:prstGeom prst="roundRect">
            <a:avLst/>
          </a:prstGeom>
          <a:noFill/>
          <a:ln>
            <a:noFill/>
          </a:ln>
          <a:effectLst>
            <a:glow rad="228600">
              <a:srgbClr val="3FE582">
                <a:alpha val="40000"/>
              </a:srgb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8309">
            <a:off x="2230361" y="2564192"/>
            <a:ext cx="2159135" cy="1617267"/>
          </a:xfrm>
          <a:prstGeom prst="roundRect">
            <a:avLst/>
          </a:prstGeom>
          <a:noFill/>
          <a:ln>
            <a:noFill/>
          </a:ln>
          <a:effectLst>
            <a:glow rad="228600">
              <a:srgbClr val="3FE582">
                <a:alpha val="40000"/>
              </a:srgb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2" y="1124744"/>
            <a:ext cx="2878786" cy="1908760"/>
          </a:xfrm>
          <a:prstGeom prst="roundRect">
            <a:avLst/>
          </a:prstGeom>
          <a:noFill/>
          <a:ln>
            <a:noFill/>
          </a:ln>
          <a:effectLst>
            <a:glow rad="228600">
              <a:srgbClr val="3FE582">
                <a:alpha val="40000"/>
              </a:srgb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526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692696"/>
            <a:ext cx="4536504" cy="3960440"/>
          </a:xfrm>
          <a:prstGeom prst="roundRect">
            <a:avLst>
              <a:gd name="adj" fmla="val 12196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6DE2E"/>
            </a:solidFill>
          </a:ln>
          <a:effectLst>
            <a:glow rad="228600">
              <a:srgbClr val="FFFF00">
                <a:alpha val="5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83568" y="897682"/>
            <a:ext cx="41044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800" b="1" dirty="0" smtClean="0">
                <a:solidFill>
                  <a:srgbClr val="AD9507"/>
                </a:solidFill>
                <a:latin typeface="Monotype Corsiva" panose="03010101010201010101" pitchFamily="66" charset="0"/>
              </a:rPr>
              <a:t>Волейбол развивает быстроту и точность реакций, ловкость, глазомер. </a:t>
            </a:r>
          </a:p>
          <a:p>
            <a:pPr indent="457200"/>
            <a:r>
              <a:rPr lang="ru-RU" sz="2800" b="1" dirty="0" smtClean="0">
                <a:solidFill>
                  <a:srgbClr val="AD9507"/>
                </a:solidFill>
                <a:latin typeface="Monotype Corsiva" panose="03010101010201010101" pitchFamily="66" charset="0"/>
              </a:rPr>
              <a:t>В хоккее укрепляются сердечно-сосудистая, дыхательная система и опорно-двигательный аппарат. </a:t>
            </a:r>
            <a:endParaRPr lang="ru-RU" sz="2800" b="1" dirty="0">
              <a:solidFill>
                <a:srgbClr val="AD9507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9427">
            <a:off x="6416269" y="1535133"/>
            <a:ext cx="2628900" cy="1743075"/>
          </a:xfrm>
          <a:prstGeom prst="roundRect">
            <a:avLst/>
          </a:prstGeom>
          <a:noFill/>
          <a:ln>
            <a:noFill/>
          </a:ln>
          <a:effectLst>
            <a:glow rad="228600">
              <a:srgbClr val="FFFF00">
                <a:alpha val="40000"/>
              </a:srgb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465" y="2965988"/>
            <a:ext cx="2286000" cy="1676400"/>
          </a:xfrm>
          <a:prstGeom prst="roundRect">
            <a:avLst/>
          </a:prstGeom>
          <a:noFill/>
          <a:ln>
            <a:noFill/>
          </a:ln>
          <a:effectLst>
            <a:glow rad="228600">
              <a:srgbClr val="FFFF00">
                <a:alpha val="40000"/>
              </a:srgb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553">
            <a:off x="5882550" y="4848486"/>
            <a:ext cx="3081775" cy="1725794"/>
          </a:xfrm>
          <a:prstGeom prst="roundRect">
            <a:avLst/>
          </a:prstGeom>
          <a:noFill/>
          <a:ln>
            <a:noFill/>
          </a:ln>
          <a:effectLst>
            <a:glow rad="228600">
              <a:srgbClr val="FFFF00">
                <a:alpha val="40000"/>
              </a:srgb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78512"/>
            <a:ext cx="2813910" cy="1865745"/>
          </a:xfrm>
          <a:prstGeom prst="roundRect">
            <a:avLst/>
          </a:prstGeom>
          <a:noFill/>
          <a:ln>
            <a:noFill/>
          </a:ln>
          <a:effectLst>
            <a:glow rad="228600">
              <a:srgbClr val="FFFF00">
                <a:alpha val="40000"/>
              </a:srgb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5900">
            <a:off x="3283557" y="4677632"/>
            <a:ext cx="2413354" cy="1930684"/>
          </a:xfrm>
          <a:prstGeom prst="roundRect">
            <a:avLst/>
          </a:prstGeom>
          <a:noFill/>
          <a:ln>
            <a:noFill/>
          </a:ln>
          <a:effectLst>
            <a:glow rad="228600">
              <a:srgbClr val="FFFF00">
                <a:alpha val="40000"/>
              </a:srgb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Картинки по запросу волейбол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4664"/>
            <a:ext cx="2609850" cy="1752600"/>
          </a:xfrm>
          <a:prstGeom prst="roundRect">
            <a:avLst/>
          </a:prstGeom>
          <a:noFill/>
          <a:effectLst>
            <a:glow rad="228600">
              <a:srgbClr val="FFFF00">
                <a:alpha val="40000"/>
              </a:srgb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183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381</TotalTime>
  <Words>482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BlackTie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29</cp:revision>
  <dcterms:created xsi:type="dcterms:W3CDTF">2015-12-16T14:59:43Z</dcterms:created>
  <dcterms:modified xsi:type="dcterms:W3CDTF">2015-12-16T21:21:22Z</dcterms:modified>
</cp:coreProperties>
</file>