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258" r:id="rId2"/>
    <p:sldId id="260" r:id="rId3"/>
    <p:sldId id="261" r:id="rId4"/>
    <p:sldId id="262" r:id="rId5"/>
    <p:sldId id="267" r:id="rId6"/>
    <p:sldId id="268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139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7A2755-6E2B-46D9-B862-A2640C1B9A6E}" type="datetimeFigureOut">
              <a:rPr lang="ru-RU" smtClean="0"/>
              <a:pPr/>
              <a:t>25.10.2015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D3F2C7-3783-4DE9-8DEF-B4FC951928A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3" name="Group 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57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8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9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0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2" name="Freeform 10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3" name="Freeform 11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4" name="Freeform 12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5" name="Freeform 13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6" name="Freeform 14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7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4" name="Group 16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9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0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2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3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5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6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7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0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1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2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3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4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5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6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6" name="Group 35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22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3" name="Freeform 37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4" name="Freeform 38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5" name="Freeform 39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6" name="Freeform 40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7" name="Freeform 41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8" name="Freeform 42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9" name="Freeform 43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0" name="Freeform 44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1" name="Freeform 45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2" name="Freeform 46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4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5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7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8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7" name="Group 53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" name="Freeform 54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" name="Freeform 55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" name="Freeform 56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" name="Freeform 57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" name="Freeform 58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" name="Freeform 59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6" name="Freeform 60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grpSp>
            <p:nvGrpSpPr>
              <p:cNvPr id="8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8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9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20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21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</p:grpSp>
      </p:grpSp>
      <p:sp>
        <p:nvSpPr>
          <p:cNvPr id="5186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5187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68" name="Rectangle 68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ED389623-AC58-4C5D-B273-C22F90233EEE}" type="datetimeFigureOut">
              <a:rPr lang="ru-RU" smtClean="0"/>
              <a:pPr/>
              <a:t>25.10.2015</a:t>
            </a:fld>
            <a:endParaRPr lang="ru-RU"/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818BB568-2CAE-474A-A0C1-33E09BB255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389623-AC58-4C5D-B273-C22F90233EEE}" type="datetimeFigureOut">
              <a:rPr lang="ru-RU" smtClean="0"/>
              <a:pPr/>
              <a:t>25.10.2015</a:t>
            </a:fld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8BB568-2CAE-474A-A0C1-33E09BB255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389623-AC58-4C5D-B273-C22F90233EEE}" type="datetimeFigureOut">
              <a:rPr lang="ru-RU" smtClean="0"/>
              <a:pPr/>
              <a:t>25.10.2015</a:t>
            </a:fld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8BB568-2CAE-474A-A0C1-33E09BB255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ru-RU" noProof="0" smtClean="0"/>
              <a:t>Вставка таблицы</a:t>
            </a:r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389623-AC58-4C5D-B273-C22F90233EEE}" type="datetimeFigureOut">
              <a:rPr lang="ru-RU" smtClean="0"/>
              <a:pPr/>
              <a:t>25.10.2015</a:t>
            </a:fld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8BB568-2CAE-474A-A0C1-33E09BB255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389623-AC58-4C5D-B273-C22F90233EEE}" type="datetimeFigureOut">
              <a:rPr lang="ru-RU" smtClean="0"/>
              <a:pPr/>
              <a:t>25.10.2015</a:t>
            </a:fld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8BB568-2CAE-474A-A0C1-33E09BB255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389623-AC58-4C5D-B273-C22F90233EEE}" type="datetimeFigureOut">
              <a:rPr lang="ru-RU" smtClean="0"/>
              <a:pPr/>
              <a:t>25.10.2015</a:t>
            </a:fld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8BB568-2CAE-474A-A0C1-33E09BB255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389623-AC58-4C5D-B273-C22F90233EEE}" type="datetimeFigureOut">
              <a:rPr lang="ru-RU" smtClean="0"/>
              <a:pPr/>
              <a:t>25.10.2015</a:t>
            </a:fld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8BB568-2CAE-474A-A0C1-33E09BB255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389623-AC58-4C5D-B273-C22F90233EEE}" type="datetimeFigureOut">
              <a:rPr lang="ru-RU" smtClean="0"/>
              <a:pPr/>
              <a:t>25.10.2015</a:t>
            </a:fld>
            <a:endParaRPr lang="ru-RU"/>
          </a:p>
        </p:txBody>
      </p:sp>
      <p:sp>
        <p:nvSpPr>
          <p:cNvPr id="8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8BB568-2CAE-474A-A0C1-33E09BB255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389623-AC58-4C5D-B273-C22F90233EEE}" type="datetimeFigureOut">
              <a:rPr lang="ru-RU" smtClean="0"/>
              <a:pPr/>
              <a:t>25.10.2015</a:t>
            </a:fld>
            <a:endParaRPr lang="ru-RU"/>
          </a:p>
        </p:txBody>
      </p:sp>
      <p:sp>
        <p:nvSpPr>
          <p:cNvPr id="4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8BB568-2CAE-474A-A0C1-33E09BB255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389623-AC58-4C5D-B273-C22F90233EEE}" type="datetimeFigureOut">
              <a:rPr lang="ru-RU" smtClean="0"/>
              <a:pPr/>
              <a:t>25.10.2015</a:t>
            </a:fld>
            <a:endParaRPr lang="ru-RU"/>
          </a:p>
        </p:txBody>
      </p:sp>
      <p:sp>
        <p:nvSpPr>
          <p:cNvPr id="3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8BB568-2CAE-474A-A0C1-33E09BB255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389623-AC58-4C5D-B273-C22F90233EEE}" type="datetimeFigureOut">
              <a:rPr lang="ru-RU" smtClean="0"/>
              <a:pPr/>
              <a:t>25.10.2015</a:t>
            </a:fld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8BB568-2CAE-474A-A0C1-33E09BB255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389623-AC58-4C5D-B273-C22F90233EEE}" type="datetimeFigureOut">
              <a:rPr lang="ru-RU" smtClean="0"/>
              <a:pPr/>
              <a:t>25.10.2015</a:t>
            </a:fld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8BB568-2CAE-474A-A0C1-33E09BB255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reeform 2"/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/>
            <a:ahLst/>
            <a:cxnLst>
              <a:cxn ang="0">
                <a:pos x="0" y="132"/>
              </a:cxn>
              <a:cxn ang="0">
                <a:pos x="29" y="132"/>
              </a:cxn>
              <a:cxn ang="0">
                <a:pos x="77" y="108"/>
              </a:cxn>
              <a:cxn ang="0">
                <a:pos x="119" y="78"/>
              </a:cxn>
              <a:cxn ang="0">
                <a:pos x="155" y="48"/>
              </a:cxn>
              <a:cxn ang="0">
                <a:pos x="179" y="12"/>
              </a:cxn>
              <a:cxn ang="0">
                <a:pos x="173" y="6"/>
              </a:cxn>
              <a:cxn ang="0">
                <a:pos x="167" y="0"/>
              </a:cxn>
              <a:cxn ang="0">
                <a:pos x="137" y="42"/>
              </a:cxn>
              <a:cxn ang="0">
                <a:pos x="101" y="78"/>
              </a:cxn>
              <a:cxn ang="0">
                <a:pos x="53" y="108"/>
              </a:cxn>
              <a:cxn ang="0">
                <a:pos x="0" y="132"/>
              </a:cxn>
              <a:cxn ang="0">
                <a:pos x="0" y="132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3" name="Group 5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4102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03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04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05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06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07" name="Freeform 11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08" name="Freeform 12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09" name="Freeform 13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10" name="Freeform 14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11" name="Freeform 15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12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4" name="Group 17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4114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15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16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17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18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19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20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21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22" name="Freeform 26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23" name="Freeform 27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24" name="Freeform 28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25" name="Freeform 29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26" name="Freeform 30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27" name="Freeform 31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28" name="Freeform 32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29" name="Freeform 33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30" name="Freeform 34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31" name="Freeform 35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5" name="Group 3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4133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34" name="Freeform 38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35" name="Freeform 39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36" name="Freeform 40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37" name="Freeform 41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38" name="Freeform 42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39" name="Freeform 43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40" name="Freeform 44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41" name="Freeform 45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42" name="Freeform 46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43" name="Freeform 47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44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45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46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47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48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49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6" name="Group 54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4151" name="Freeform 55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52" name="Freeform 56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53" name="Freeform 57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54" name="Freeform 58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55" name="Freeform 59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56" name="Freeform 60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57" name="Freeform 61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grpSp>
            <p:nvGrpSpPr>
              <p:cNvPr id="7" name="Group 62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4159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160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161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162" name="Oval 66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</p:grpSp>
      </p:grpSp>
      <p:sp>
        <p:nvSpPr>
          <p:cNvPr id="4163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164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165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ED389623-AC58-4C5D-B273-C22F90233EEE}" type="datetimeFigureOut">
              <a:rPr lang="ru-RU" smtClean="0"/>
              <a:pPr/>
              <a:t>25.10.2015</a:t>
            </a:fld>
            <a:endParaRPr lang="ru-RU"/>
          </a:p>
        </p:txBody>
      </p:sp>
      <p:sp>
        <p:nvSpPr>
          <p:cNvPr id="4166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4167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818BB568-2CAE-474A-A0C1-33E09BB2552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mages.yandex.ru/yandsearch?p=2&amp;text=%D1%84%D0%BE%D1%82%D0%BE-%D1%83%D1%82%D1%80%D0%B5%D0%BD%D0%BD%D1%8F%D1%8F%20%D0%B7%D0%B0%D1%80%D1%8F%D0%B4%D0%BA%D0%B0&amp;img_url=http://images.newsukraine.com.ua/news/2010/9/2/zaryadka-obespechivaet-sytost-uchenye/140/01_zaryadka-obespechivaet-sytost-uchenye.jpg&amp;pos=89&amp;uinfo=sw-1327-sh-746-fw-1102-fh-540-pd-1&amp;rpt=simage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hyperlink" Target="http://images.yandex.ru/yandsearch?source=wiz&amp;img_url=http://i.kuponator.ru/images/articles/carousel/2/11698.jpg&amp;uinfo=sw-1327-sh-746-fw-1102-fh-540-pd-1&amp;p=5&amp;text=%D0%A4%D0%BE%D1%82%D0%BE%20-%D1%81%D1%87%D0%B0%D1%81%D1%82%D1%8C%D0%B5%20,%D0%B7%D0%B4%D0%BE%D1%80%D0%BE%D0%B2%D1%8C%D0%B5,%D1%83%D1%82%D1%80%D0%B5%D0%BD%D0%BD%D1%8F%D1%8F%20%D0%B3%D0%B8%D0%BC%D0%BD%D0%B0%D1%81%D1%82%D0%B8%D0%BA%D0%B0&amp;noreask=1&amp;pos=169&amp;rpt=simage&amp;lr=194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images.yandex.ru/yandsearch?source=wiz&amp;img_url=http://s19.postimage.org/crxzhdsgj/image.jpg&amp;uinfo=sw-1327-sh-746-fw-1102-fh-540-pd-1&amp;p=2&amp;text=%D0%A4%D0%BE%D1%82%D0%BE%20-%D1%81%D1%87%D0%B0%D1%81%D1%82%D1%8C%D0%B5%20,%D0%B7%D0%B4%D0%BE%D1%80%D0%BE%D0%B2%D1%8C%D0%B5,%D1%83%D1%82%D1%80%D0%B5%D0%BD%D0%BD%D1%8F%D1%8F%20%D0%B3%D0%B8%D0%BC%D0%BD%D0%B0%D1%81%D1%82%D0%B8%D0%BA%D0%B0&amp;noreask=1&amp;pos=83&amp;rpt=simage&amp;lr=194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images.yandex.ru/yandsearch?source=wiz&amp;img_url=http://gnkk.ru/upload/iblock/826/8265873eee944c7d314fdce0fde4fc66.jpg&amp;uinfo=sw-1327-sh-746-fw-1102-fh-540-pd-1&amp;p=4&amp;text=%D0%A4%D0%BE%D1%82%D0%BE%20-%D1%81%D1%87%D0%B0%D1%81%D1%82%D1%8C%D0%B5%20,%D0%B7%D0%B4%D0%BE%D1%80%D0%BE%D0%B2%D1%8C%D0%B5,%D1%83%D1%82%D1%80%D0%B5%D0%BD%D0%BD%D1%8F%D1%8F%20%D0%B3%D0%B8%D0%BC%D0%BD%D0%B0%D1%81%D1%82%D0%B8%D0%BA%D0%B0&amp;noreask=1&amp;pos=128&amp;rpt=simage&amp;lr=194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hyperlink" Target="http://images.yandex.ru/yandsearch?source=wiz&amp;img_url=http://modaponashemu.ru/image.php?aHR0cDovL3QyLmdzdGF0aWMuY29tL2ltYWdlcz9xPXRibjpBTmQ5R2NTTjVvTVQ4Uy0zaG80THVCNkJtRHN2ZWVQRVlJWTFpNm5icHg4R1VPN3ZxSUYxanVvMXdoZFNaTGV4&amp;uinfo=sw-1327-sh-746-fw-1102-fh-540-pd-1&amp;p=3&amp;text=%D0%A4%D0%BE%D1%82%D0%BE%20-%D1%81%D1%87%D0%B0%D1%81%D1%82%D1%8C%D0%B5%20,%D0%B7%D0%B4%D0%BE%D1%80%D0%BE%D0%B2%D1%8C%D0%B5,%D1%83%D1%82%D1%80%D0%B5%D0%BD%D0%BD%D1%8F%D1%8F%20%D0%B3%D0%B8%D0%BC%D0%BD%D0%B0%D1%81%D1%82%D0%B8%D0%BA%D0%B0&amp;noreask=1&amp;pos=103&amp;rpt=simage&amp;lr=19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Прямоугольник 4"/>
          <p:cNvSpPr>
            <a:spLocks noChangeArrowheads="1"/>
          </p:cNvSpPr>
          <p:nvPr/>
        </p:nvSpPr>
        <p:spPr bwMode="auto">
          <a:xfrm>
            <a:off x="323850" y="188913"/>
            <a:ext cx="8424863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FF00"/>
                </a:solidFill>
              </a:rPr>
              <a:t>«Утренняя гимнастика и ее значения</a:t>
            </a:r>
            <a:r>
              <a:rPr lang="ru-RU" sz="4000" b="1" dirty="0" smtClean="0">
                <a:solidFill>
                  <a:srgbClr val="FFFF00"/>
                </a:solidFill>
              </a:rPr>
              <a:t>»</a:t>
            </a:r>
            <a:r>
              <a:rPr lang="ru-RU" sz="4000" b="1" dirty="0" smtClean="0">
                <a:solidFill>
                  <a:srgbClr val="FFFF00"/>
                </a:solidFill>
              </a:rPr>
              <a:t>.</a:t>
            </a:r>
            <a:endParaRPr lang="ru-RU" sz="4000" b="1" dirty="0"/>
          </a:p>
          <a:p>
            <a:pPr algn="ctr"/>
            <a:endParaRPr lang="ru-RU" sz="4000" dirty="0"/>
          </a:p>
        </p:txBody>
      </p:sp>
      <p:sp>
        <p:nvSpPr>
          <p:cNvPr id="3077" name="Прямоугольник 5"/>
          <p:cNvSpPr>
            <a:spLocks noChangeArrowheads="1"/>
          </p:cNvSpPr>
          <p:nvPr/>
        </p:nvSpPr>
        <p:spPr bwMode="auto">
          <a:xfrm>
            <a:off x="2267744" y="5085184"/>
            <a:ext cx="4681215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FFFF00"/>
                </a:solidFill>
              </a:rPr>
              <a:t>Презентацию </a:t>
            </a:r>
            <a:r>
              <a:rPr lang="ru-RU" b="1" dirty="0" smtClean="0">
                <a:solidFill>
                  <a:srgbClr val="FFFF00"/>
                </a:solidFill>
              </a:rPr>
              <a:t>выполнила </a:t>
            </a:r>
            <a:br>
              <a:rPr lang="ru-RU" b="1" dirty="0" smtClean="0">
                <a:solidFill>
                  <a:srgbClr val="FFFF00"/>
                </a:solidFill>
              </a:rPr>
            </a:br>
            <a:r>
              <a:rPr lang="ru-RU" b="1" dirty="0" smtClean="0">
                <a:solidFill>
                  <a:srgbClr val="FFFF00"/>
                </a:solidFill>
              </a:rPr>
              <a:t>студентка 1-го курса группы 15Л1</a:t>
            </a:r>
            <a:br>
              <a:rPr lang="ru-RU" b="1" dirty="0" smtClean="0">
                <a:solidFill>
                  <a:srgbClr val="FFFF00"/>
                </a:solidFill>
              </a:rPr>
            </a:br>
            <a:r>
              <a:rPr lang="ru-RU" b="1" dirty="0" smtClean="0">
                <a:solidFill>
                  <a:srgbClr val="FFFF00"/>
                </a:solidFill>
              </a:rPr>
              <a:t>Казанского авиационно-технического колледжа им. П.В. Дементьева</a:t>
            </a:r>
            <a:br>
              <a:rPr lang="ru-RU" b="1" dirty="0" smtClean="0">
                <a:solidFill>
                  <a:srgbClr val="FFFF00"/>
                </a:solidFill>
              </a:rPr>
            </a:br>
            <a:r>
              <a:rPr lang="ru-RU" b="1" dirty="0" smtClean="0">
                <a:solidFill>
                  <a:srgbClr val="FFFF00"/>
                </a:solidFill>
              </a:rPr>
              <a:t>Алексеева </a:t>
            </a:r>
            <a:r>
              <a:rPr lang="ru-RU" b="1" dirty="0" err="1" smtClean="0">
                <a:solidFill>
                  <a:srgbClr val="FFFF00"/>
                </a:solidFill>
              </a:rPr>
              <a:t>Лола</a:t>
            </a:r>
            <a:r>
              <a:rPr lang="ru-RU" b="1" dirty="0" smtClean="0">
                <a:solidFill>
                  <a:srgbClr val="FFFF00"/>
                </a:solidFill>
              </a:rPr>
              <a:t>.</a:t>
            </a:r>
            <a:endParaRPr lang="ru-RU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350962"/>
          </a:xfrm>
        </p:spPr>
        <p:txBody>
          <a:bodyPr/>
          <a:lstStyle/>
          <a:p>
            <a:pPr>
              <a:defRPr/>
            </a:pPr>
            <a:r>
              <a:rPr lang="ru-RU" sz="3600" b="1" dirty="0" smtClean="0"/>
              <a:t>Цель утренней гимнастики :</a:t>
            </a:r>
            <a:br>
              <a:rPr lang="ru-RU" sz="3600" b="1" dirty="0" smtClean="0"/>
            </a:br>
            <a:r>
              <a:rPr lang="ru-RU" sz="3600" b="1" dirty="0" smtClean="0"/>
              <a:t/>
            </a:r>
            <a:br>
              <a:rPr lang="ru-RU" sz="3600" b="1" dirty="0" smtClean="0"/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997200"/>
            <a:ext cx="8229600" cy="3128963"/>
          </a:xfrm>
        </p:spPr>
        <p:txBody>
          <a:bodyPr/>
          <a:lstStyle/>
          <a:p>
            <a:pPr>
              <a:defRPr/>
            </a:pPr>
            <a:endParaRPr lang="ru-RU" sz="1800" dirty="0" smtClean="0"/>
          </a:p>
          <a:p>
            <a:pPr>
              <a:defRPr/>
            </a:pPr>
            <a:endParaRPr lang="ru-RU" sz="1800" dirty="0"/>
          </a:p>
        </p:txBody>
      </p:sp>
      <p:sp>
        <p:nvSpPr>
          <p:cNvPr id="6148" name="Прямоугольник 4"/>
          <p:cNvSpPr>
            <a:spLocks noChangeArrowheads="1"/>
          </p:cNvSpPr>
          <p:nvPr/>
        </p:nvSpPr>
        <p:spPr bwMode="auto">
          <a:xfrm>
            <a:off x="468313" y="836613"/>
            <a:ext cx="8424862" cy="575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 dirty="0"/>
              <a:t>Утренняя гимнастика представляет собой особый комплекс физических упражнений, которые выполняются сразу после пробуждения. </a:t>
            </a:r>
          </a:p>
          <a:p>
            <a:r>
              <a:rPr lang="ru-RU" sz="1600" dirty="0"/>
              <a:t>Основной задачей утренней гимнастики является повышение </a:t>
            </a:r>
          </a:p>
          <a:p>
            <a:r>
              <a:rPr lang="ru-RU" sz="1600" dirty="0"/>
              <a:t>общего жизненного тонуса и обеспечение тем самым </a:t>
            </a:r>
          </a:p>
          <a:p>
            <a:r>
              <a:rPr lang="ru-RU" sz="1600" dirty="0"/>
              <a:t>незамедлительного включения в повседневную деятельность. </a:t>
            </a:r>
          </a:p>
          <a:p>
            <a:endParaRPr lang="ru-RU" sz="1600" dirty="0"/>
          </a:p>
          <a:p>
            <a:r>
              <a:rPr lang="ru-RU" sz="1600" b="1" dirty="0"/>
              <a:t>Главная цель утренней гимнастики – поддержка оптимального </a:t>
            </a:r>
          </a:p>
          <a:p>
            <a:r>
              <a:rPr lang="ru-RU" sz="1600" b="1" dirty="0"/>
              <a:t>физического состояния, нормализация здоровья, приобретение</a:t>
            </a:r>
          </a:p>
          <a:p>
            <a:r>
              <a:rPr lang="ru-RU" sz="1600" b="1" dirty="0"/>
              <a:t> бодрости.</a:t>
            </a:r>
            <a:r>
              <a:rPr lang="ru-RU" sz="1600" dirty="0"/>
              <a:t> Чтобы достичь всего этого, к утренней гимнастике </a:t>
            </a:r>
          </a:p>
          <a:p>
            <a:r>
              <a:rPr lang="ru-RU" sz="1600" dirty="0"/>
              <a:t>приступают в спокойном расположении духа, в не стесняющей </a:t>
            </a:r>
          </a:p>
          <a:p>
            <a:r>
              <a:rPr lang="ru-RU" sz="1600" dirty="0"/>
              <a:t>движений одежде, в проветренном чистом помещении (зимой) </a:t>
            </a:r>
          </a:p>
          <a:p>
            <a:r>
              <a:rPr lang="ru-RU" sz="1600" dirty="0"/>
              <a:t>или же на свежем воздухе (в теплую пору года).</a:t>
            </a:r>
          </a:p>
          <a:p>
            <a:endParaRPr lang="ru-RU" sz="1600" dirty="0"/>
          </a:p>
          <a:p>
            <a:r>
              <a:rPr lang="ru-RU" sz="1600" dirty="0"/>
              <a:t> Очень важно соблюдать и правильный ритм дыхания: глубокий вдох делается через нос, а продолжительный выдох – через рот. Дыхание обязательно соизмеряется с выполняемым движением.</a:t>
            </a:r>
          </a:p>
          <a:p>
            <a:endParaRPr lang="ru-RU" sz="1600" dirty="0"/>
          </a:p>
          <a:p>
            <a:r>
              <a:rPr lang="ru-RU" sz="1600" b="1" dirty="0"/>
              <a:t>После утренней гимнастики также желательно провести обтирание, принять душ или иные виды водных процедур</a:t>
            </a:r>
            <a:r>
              <a:rPr lang="ru-RU" sz="1600" dirty="0"/>
              <a:t>. Немаловажно и следить за состоянием здоровья во избежание возникновения признаков перегрузки (ухудшение самочувствия, учащенное сердцебиение, утомление). Если таковые наблюдаются, надо пересмотреть комплекс упражнений, поскольку в противном случае нарушаются принципы и цели утренней гимнастики – нормализация собственного состояния и поддержание тела в хорошей физической форме.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b="1" dirty="0" smtClean="0"/>
              <a:t>Виды утренней гимнастики 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1438"/>
            <a:ext cx="6562725" cy="4784725"/>
          </a:xfrm>
        </p:spPr>
        <p:txBody>
          <a:bodyPr/>
          <a:lstStyle/>
          <a:p>
            <a:pPr>
              <a:defRPr/>
            </a:pPr>
            <a:r>
              <a:rPr lang="ru-RU" sz="2000" dirty="0" smtClean="0"/>
              <a:t>Оздоровительная гимнастика. Предусматривает стандартный комплекс упражнений, подобных гимнастике на уроках физкультуры, </a:t>
            </a:r>
            <a:r>
              <a:rPr lang="ru-RU" sz="2000" dirty="0" err="1" smtClean="0"/>
              <a:t>физкульт-минутках</a:t>
            </a:r>
            <a:r>
              <a:rPr lang="ru-RU" sz="2000" dirty="0" smtClean="0"/>
              <a:t> на производстве и в учебных заведениях. Разновидностью оздоровительной гимнастики является ритмическая гимнастика, важным элементом которой выступает музыкальное сопровождение выполняемых движений.</a:t>
            </a:r>
          </a:p>
          <a:p>
            <a:pPr>
              <a:defRPr/>
            </a:pPr>
            <a:r>
              <a:rPr lang="ru-RU" sz="2000" dirty="0" smtClean="0"/>
              <a:t>Гигиеническая гимнастика. Применяется с целью сохранения и улучшения здоровья, поддержания на должном уровне умственной и физической работоспособности, активности.</a:t>
            </a:r>
          </a:p>
          <a:p>
            <a:pPr>
              <a:defRPr/>
            </a:pPr>
            <a:r>
              <a:rPr lang="ru-RU" sz="2000" dirty="0" smtClean="0"/>
              <a:t>Образовательно-развивающая гимнастика. Она включает в себя еще несколько подпунктов, дающих бодрость и прилив сил.</a:t>
            </a:r>
          </a:p>
          <a:p>
            <a:pPr>
              <a:defRPr/>
            </a:pPr>
            <a:endParaRPr lang="ru-RU" dirty="0"/>
          </a:p>
        </p:txBody>
      </p:sp>
      <p:pic>
        <p:nvPicPr>
          <p:cNvPr id="7173" name="Picture 2" descr="http://im0-tub-ru.yandex.net/i?id=307975640-24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43702" y="1357298"/>
            <a:ext cx="2207436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20" descr="http://im8-tub-ru.yandex.net/i?id=229211888-30-72&amp;n=21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79674" y="4500570"/>
            <a:ext cx="2111914" cy="2014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188" y="260350"/>
            <a:ext cx="5184775" cy="847725"/>
          </a:xfrm>
        </p:spPr>
        <p:txBody>
          <a:bodyPr/>
          <a:lstStyle/>
          <a:p>
            <a:pPr algn="l">
              <a:defRPr/>
            </a:pPr>
            <a:r>
              <a:rPr lang="ru-RU" sz="3600" b="1" dirty="0" smtClean="0"/>
              <a:t>Польза утренней </a:t>
            </a:r>
            <a:br>
              <a:rPr lang="ru-RU" sz="3600" b="1" dirty="0" smtClean="0"/>
            </a:br>
            <a:r>
              <a:rPr lang="ru-RU" sz="3600" b="1" dirty="0" smtClean="0"/>
              <a:t>гимнастики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388" y="1700213"/>
            <a:ext cx="8507412" cy="5157787"/>
          </a:xfrm>
        </p:spPr>
        <p:txBody>
          <a:bodyPr/>
          <a:lstStyle/>
          <a:p>
            <a:pPr>
              <a:defRPr/>
            </a:pPr>
            <a:r>
              <a:rPr lang="ru-RU" sz="1600" b="1" dirty="0" smtClean="0"/>
              <a:t>Утренняя гимнастика приносит пользу как организму в целом, так и каждому органу в отдельности</a:t>
            </a:r>
            <a:r>
              <a:rPr lang="ru-RU" sz="1600" dirty="0" smtClean="0"/>
              <a:t>: она помогает вырабатывать хорошую осанку, развивает мышечную систему, приводит в норму органы дыхания, укрепляет нервы, способствует улучшению работы сердца и сосудов. Активизируя фактически весь организм, утренняя гимнастика существенно укрепляет здоровье. </a:t>
            </a:r>
          </a:p>
          <a:p>
            <a:pPr>
              <a:defRPr/>
            </a:pPr>
            <a:r>
              <a:rPr lang="ru-RU" sz="1600" dirty="0" smtClean="0"/>
              <a:t>Почему ее делают именно в утренние часы, тоже объясняется пользой для тела: в момент сна кровь в сосудах замедляется и начинает циркулировать гораздо медленнее, сердцебиение также снижает ритм. Заторможенность сказывается и на нервной системе, поэтому в момент пробуждения человек еще не готов к ожидающим его нагрузкам: у него понижены чувствительность, быстрота реакции, умственная и физическая деятельность. </a:t>
            </a:r>
          </a:p>
          <a:p>
            <a:pPr>
              <a:defRPr/>
            </a:pPr>
            <a:r>
              <a:rPr lang="ru-RU" sz="1600" dirty="0" smtClean="0"/>
              <a:t>Замечено, что </a:t>
            </a:r>
            <a:r>
              <a:rPr lang="ru-RU" sz="1600" b="1" dirty="0" smtClean="0"/>
              <a:t>восстановление всех функций без утренней гимнастики может длиться около 2-3 часов.</a:t>
            </a:r>
            <a:r>
              <a:rPr lang="ru-RU" sz="1600" dirty="0" smtClean="0"/>
              <a:t> Тогда как с утренней гимнастикой работа организма быстро приходит в норму, и больше никто из сослуживцев не смеет сказать вам: «Подняться – поднялся, а проснуться забыл». </a:t>
            </a:r>
          </a:p>
          <a:p>
            <a:pPr>
              <a:defRPr/>
            </a:pPr>
            <a:r>
              <a:rPr lang="ru-RU" sz="1600" dirty="0" smtClean="0"/>
              <a:t>Ведь после утренней гимнастики человек бодр, деятелен и предельно внимателен. Кроме того, постоянные занятия утренней гимнастикой тормозят процессы старения, благоприятствуют обмену веществ, уменьшают риск ожирения, увеличивают тонус. </a:t>
            </a:r>
          </a:p>
          <a:p>
            <a:pPr>
              <a:defRPr/>
            </a:pPr>
            <a:endParaRPr lang="ru-RU" sz="1600" dirty="0"/>
          </a:p>
        </p:txBody>
      </p:sp>
      <p:pic>
        <p:nvPicPr>
          <p:cNvPr id="8196" name="Picture 2" descr="http://im4-tub-ru.yandex.net/i?id=844303596-56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888" y="115888"/>
            <a:ext cx="2519362" cy="157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91513" cy="1157288"/>
          </a:xfrm>
        </p:spPr>
        <p:txBody>
          <a:bodyPr/>
          <a:lstStyle/>
          <a:p>
            <a:pPr>
              <a:defRPr/>
            </a:pP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/>
              <a:t>Как самим составить комплекс утренней гимнастики?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313"/>
            <a:ext cx="8229600" cy="4641850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ru-RU" sz="1800" dirty="0" smtClean="0"/>
              <a:t>Необходимо, чтобы упражнения в нем были в следующем порядке:</a:t>
            </a:r>
          </a:p>
          <a:p>
            <a:pPr>
              <a:defRPr/>
            </a:pPr>
            <a:r>
              <a:rPr lang="ru-RU" sz="1800" dirty="0" smtClean="0"/>
              <a:t>Подтягивания (8-12 раз);</a:t>
            </a:r>
          </a:p>
          <a:p>
            <a:pPr>
              <a:defRPr/>
            </a:pPr>
            <a:r>
              <a:rPr lang="ru-RU" sz="1800" dirty="0" smtClean="0"/>
              <a:t>Ходьба (1 минута);</a:t>
            </a:r>
          </a:p>
          <a:p>
            <a:pPr>
              <a:defRPr/>
            </a:pPr>
            <a:r>
              <a:rPr lang="ru-RU" sz="1800" dirty="0" smtClean="0"/>
              <a:t>Упражнения для рук и плечевого пояса (6-8 раз);</a:t>
            </a:r>
          </a:p>
          <a:p>
            <a:pPr>
              <a:defRPr/>
            </a:pPr>
            <a:r>
              <a:rPr lang="ru-RU" sz="1800" dirty="0" smtClean="0"/>
              <a:t>Упражнения для туловища (6-8 раз);</a:t>
            </a:r>
          </a:p>
          <a:p>
            <a:pPr>
              <a:defRPr/>
            </a:pPr>
            <a:r>
              <a:rPr lang="ru-RU" sz="1800" dirty="0" smtClean="0"/>
              <a:t>Упражнения для мышц живота (8-12 раз);</a:t>
            </a:r>
          </a:p>
          <a:p>
            <a:pPr>
              <a:defRPr/>
            </a:pPr>
            <a:r>
              <a:rPr lang="ru-RU" sz="1800" dirty="0" smtClean="0"/>
              <a:t>Приседания (30 секунд);</a:t>
            </a:r>
          </a:p>
          <a:p>
            <a:pPr>
              <a:defRPr/>
            </a:pPr>
            <a:r>
              <a:rPr lang="ru-RU" sz="1800" dirty="0" smtClean="0"/>
              <a:t>Упражнения для ног (8-12 раз);</a:t>
            </a:r>
          </a:p>
          <a:p>
            <a:pPr>
              <a:defRPr/>
            </a:pPr>
            <a:r>
              <a:rPr lang="ru-RU" sz="1800" dirty="0" smtClean="0"/>
              <a:t>Упражнения силового характера (4-6 раз);</a:t>
            </a:r>
          </a:p>
          <a:p>
            <a:pPr>
              <a:defRPr/>
            </a:pPr>
            <a:r>
              <a:rPr lang="ru-RU" sz="1800" dirty="0" smtClean="0"/>
              <a:t>Упражнения на расслабление (1 минута);</a:t>
            </a:r>
          </a:p>
          <a:p>
            <a:pPr>
              <a:defRPr/>
            </a:pPr>
            <a:r>
              <a:rPr lang="ru-RU" sz="1800" dirty="0" smtClean="0"/>
              <a:t>10. Бег (3-5 минут);</a:t>
            </a:r>
          </a:p>
          <a:p>
            <a:pPr>
              <a:defRPr/>
            </a:pPr>
            <a:r>
              <a:rPr lang="ru-RU" sz="1800" dirty="0" smtClean="0"/>
              <a:t>После бега в течение 3-5 минут выполняется ходьба.</a:t>
            </a:r>
          </a:p>
          <a:p>
            <a:pPr>
              <a:defRPr/>
            </a:pPr>
            <a:endParaRPr lang="ru-RU" sz="1800" dirty="0" smtClean="0"/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b="1" dirty="0" smtClean="0"/>
              <a:t>Упражнения для разминки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sz="2400" dirty="0" smtClean="0"/>
              <a:t>Разминка в ходе утренней гимнастики направлена, в первую очередь, на </a:t>
            </a:r>
            <a:r>
              <a:rPr lang="ru-RU" sz="2400" dirty="0" err="1" smtClean="0"/>
              <a:t>разрабатывание</a:t>
            </a:r>
            <a:r>
              <a:rPr lang="ru-RU" sz="2400" dirty="0" smtClean="0"/>
              <a:t> основных суставов тела с помощью вращений, наклонов, сгибания и разгибания. </a:t>
            </a:r>
          </a:p>
          <a:p>
            <a:pPr>
              <a:defRPr/>
            </a:pPr>
            <a:r>
              <a:rPr lang="ru-RU" sz="2400" dirty="0" smtClean="0"/>
              <a:t>Наиболее рекомендуемая последовательность выполнения – сверху вниз, т.е. начиная с шеи и заканчивая стопами.</a:t>
            </a:r>
          </a:p>
          <a:p>
            <a:pPr>
              <a:defRPr/>
            </a:pPr>
            <a:endParaRPr lang="ru-RU" sz="2800" dirty="0"/>
          </a:p>
        </p:txBody>
      </p:sp>
      <p:pic>
        <p:nvPicPr>
          <p:cNvPr id="13316" name="Picture 8" descr="http://im4-tub-ru.yandex.net/i?id=698570026-30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62077" y="4429133"/>
            <a:ext cx="2862673" cy="2168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10" descr="http://im0-tub-ru.yandex.net/i?id=197996417-08-72&amp;n=21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42976" y="4436641"/>
            <a:ext cx="2852762" cy="2161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руги">
  <a:themeElements>
    <a:clrScheme name="Круги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Круги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руги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уги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Город Балаково333,</Template>
  <TotalTime>38</TotalTime>
  <Words>613</Words>
  <Application>Microsoft Office PowerPoint</Application>
  <PresentationFormat>Экран (4:3)</PresentationFormat>
  <Paragraphs>43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Круги</vt:lpstr>
      <vt:lpstr>Слайд 1</vt:lpstr>
      <vt:lpstr>Цель утренней гимнастики :  </vt:lpstr>
      <vt:lpstr>Виды утренней гимнастики :</vt:lpstr>
      <vt:lpstr>Польза утренней  гимнастики</vt:lpstr>
      <vt:lpstr> Как самим составить комплекс утренней гимнастики? </vt:lpstr>
      <vt:lpstr>Упражнения для разминки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Татьяна</dc:creator>
  <cp:lastModifiedBy>Админ</cp:lastModifiedBy>
  <cp:revision>6</cp:revision>
  <dcterms:created xsi:type="dcterms:W3CDTF">2013-06-02T14:09:51Z</dcterms:created>
  <dcterms:modified xsi:type="dcterms:W3CDTF">2015-10-25T14:54:56Z</dcterms:modified>
</cp:coreProperties>
</file>