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«Средства физической культуры в регулировании работоспособности».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студентка группы 14 Кс </a:t>
            </a:r>
            <a:r>
              <a:rPr lang="ru-RU" dirty="0" err="1" smtClean="0"/>
              <a:t>галяутдинова</a:t>
            </a:r>
            <a:r>
              <a:rPr lang="ru-RU" dirty="0" smtClean="0"/>
              <a:t> </a:t>
            </a:r>
            <a:r>
              <a:rPr lang="ru-RU" dirty="0" err="1" smtClean="0"/>
              <a:t>о.м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80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92480"/>
            <a:ext cx="10910170" cy="1645084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130" y="639870"/>
            <a:ext cx="11827702" cy="6074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нынешнее время несоизмеримо возрос темп жизни. Это обусловило предъявление современному человеку высоких требований к его физическому состоянию и значительно увеличило нагрузку на психическую, умственную и эмоциональную сферы.</a:t>
            </a:r>
          </a:p>
          <a:p>
            <a:r>
              <a:rPr lang="ru-RU" sz="2400" dirty="0" smtClean="0"/>
              <a:t>Целенаправленное </a:t>
            </a:r>
            <a:r>
              <a:rPr lang="ru-RU" sz="2400" dirty="0"/>
              <a:t>формирование профессионально важных свойств и качеств личности студента в процессе физической подготовки – это формирование их по заранее спроектированной модели, с помощью адекватных приемов, мер и средств воздействия, специфических для физической культуры.</a:t>
            </a:r>
          </a:p>
          <a:p>
            <a:r>
              <a:rPr lang="ru-RU" sz="2400" dirty="0"/>
              <a:t>Этот метод базируется на современной концепции формирования личности профессионала, разработанной учеными – педагогами и психологами.</a:t>
            </a:r>
          </a:p>
          <a:p>
            <a:r>
              <a:rPr lang="ru-RU" sz="2400" dirty="0"/>
              <a:t>Для достижения поставленной цели, в соответствии </a:t>
            </a:r>
            <a:r>
              <a:rPr lang="ru-RU" sz="2400" dirty="0" smtClean="0"/>
              <a:t>со стандартами высшего образования, предусматривается решение следующих воспитательных, образовательных, развивающих и оздоровительных задач: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592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6" r="33206"/>
          <a:stretch>
            <a:fillRect/>
          </a:stretch>
        </p:blipFill>
        <p:spPr>
          <a:xfrm>
            <a:off x="7511200" y="516699"/>
            <a:ext cx="4125479" cy="57488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942" y="516699"/>
            <a:ext cx="6164653" cy="182880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/>
              <a:t>− понимание роли физической культуры в развитии личности и подготовке ее к профессиональной деятельности;</a:t>
            </a:r>
          </a:p>
          <a:p>
            <a:r>
              <a:rPr lang="ru-RU" sz="7200" dirty="0"/>
              <a:t>− знание научно-практических основ физической культуры и здорового образа жизни;</a:t>
            </a:r>
          </a:p>
          <a:p>
            <a:r>
              <a:rPr lang="ru-RU" sz="7200" dirty="0"/>
              <a:t>− формирование мотивационно-ценностного отношения к физической культуре, установки на здоровый стиль жизни, физического самосовершенствования и самовоспитания, потребности в регулярных занятиях физическими упражнениями и спортом;</a:t>
            </a:r>
          </a:p>
          <a:p>
            <a:r>
              <a:rPr lang="ru-RU" sz="7200" dirty="0"/>
              <a:t>− овладение системой практических умений и навыков, обеспечивающих сохранение и укрепление здоровья, психическое и психологическое благополучие, развитие и совершенствование психологических способностей, самоопределение в физической культуре;</a:t>
            </a:r>
          </a:p>
          <a:p>
            <a:r>
              <a:rPr lang="ru-RU" sz="7200" dirty="0"/>
              <a:t>− обеспечение общей и профессионально-прикладной физической подготовленности, определяющей психологическую готовность студента к будущей профессии;</a:t>
            </a:r>
          </a:p>
          <a:p>
            <a:r>
              <a:rPr lang="ru-RU" sz="7200" dirty="0"/>
              <a:t>− приобретение опыта творческого использования физкультурно-спортивной деятельности для достижения жизненных и профессиональных целей.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284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496" y="275573"/>
            <a:ext cx="4449870" cy="602293"/>
          </a:xfrm>
        </p:spPr>
        <p:txBody>
          <a:bodyPr/>
          <a:lstStyle/>
          <a:p>
            <a:r>
              <a:rPr lang="ru-RU" dirty="0" smtClean="0"/>
              <a:t>1.Учебный труд студента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496" y="2990589"/>
            <a:ext cx="10131428" cy="144780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/>
              <a:t>Одна из важнейших задач высшей школы – создание условий для максимальной реализации возможностей интеллектуальной деятельности студенческой молодежи.</a:t>
            </a:r>
          </a:p>
          <a:p>
            <a:r>
              <a:rPr lang="ru-RU" sz="7200" dirty="0"/>
              <a:t>Согласно великому Аристотелю, «хороший вождь должен обладать «</a:t>
            </a:r>
            <a:r>
              <a:rPr lang="ru-RU" sz="7200" dirty="0" err="1"/>
              <a:t>этосом</a:t>
            </a:r>
            <a:r>
              <a:rPr lang="ru-RU" sz="7200" dirty="0"/>
              <a:t>», «пафосом», «логосом». Известно, что «</a:t>
            </a:r>
            <a:r>
              <a:rPr lang="ru-RU" sz="7200" dirty="0" err="1"/>
              <a:t>этос</a:t>
            </a:r>
            <a:r>
              <a:rPr lang="ru-RU" sz="7200" dirty="0"/>
              <a:t>» – высокая нравственность, источник убеждать в своей правоте, «пафос» – способность затрагивать чувства людей, «логос» – умение разумно обосновать свои поступки и заставлять думать людей.</a:t>
            </a:r>
          </a:p>
          <a:p>
            <a:r>
              <a:rPr lang="ru-RU" sz="7200" dirty="0"/>
              <a:t>Вуз – не школа, вуз не обучает, вуз создает условия для того, чтобы учиться тому, естественно, у кого хватит сил и возможностей, чтобы </a:t>
            </a:r>
            <a:r>
              <a:rPr lang="ru-RU" sz="7200" dirty="0" err="1"/>
              <a:t>самопознать</a:t>
            </a:r>
            <a:r>
              <a:rPr lang="ru-RU" sz="7200" dirty="0"/>
              <a:t> себя, объективно развить, довести свое «я», качества, умения, навыки, наконец, состояние здоровья, высокий уровень умственной и физической работоспособности, интеллекта, культуры.</a:t>
            </a:r>
          </a:p>
          <a:p>
            <a:r>
              <a:rPr lang="ru-RU" sz="7200" dirty="0"/>
              <a:t>Известно, что здоровье человека на 45…50 % зависит от условий образа жизни, избранного стиля, четко связанных с формированием граней личности.</a:t>
            </a:r>
          </a:p>
          <a:p>
            <a:r>
              <a:rPr lang="ru-RU" sz="7200" dirty="0"/>
              <a:t>Каждый вуз имеет свою, рожденную им же и постоянно совершенствующуюся информационно-воспитательную среду.</a:t>
            </a:r>
          </a:p>
          <a:p>
            <a:r>
              <a:rPr lang="ru-RU" sz="7200" dirty="0"/>
              <a:t>Ее многокомпонентность и положительное влияние на студента, особенно первокурсника, зависят от уровня педагогического мастерства преподавателей. До наиглавнейшего компонента – вузовской (не школьной «</a:t>
            </a:r>
            <a:r>
              <a:rPr lang="ru-RU" sz="7200" dirty="0" err="1"/>
              <a:t>физры</a:t>
            </a:r>
            <a:r>
              <a:rPr lang="ru-RU" sz="7200" dirty="0"/>
              <a:t>») физической культуры, спорта, существенно сокращающей период адаптации недавних школьников к условиям пребывания в вузе с его «мягкими» на первых порах формами и видами обучения в течение семестра и неизмеримо жесткими по отношению к организму, порой еще недостаточно окрепшему, в периоды зачетов и экзаменов.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306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12" y="158665"/>
            <a:ext cx="9272391" cy="7056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</a:t>
            </a:r>
            <a:r>
              <a:rPr lang="ru-RU" dirty="0"/>
              <a:t> Формирование психологических качеств, средствами физической культуры и спорта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129" y="3366369"/>
            <a:ext cx="10131428" cy="1447800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/>
              <a:t>Внимание. Отдельные качества внимания имеют много специфического, в связи с этим при их формировании и совершенствовании используются различные педагогические приемы.</a:t>
            </a:r>
          </a:p>
          <a:p>
            <a:r>
              <a:rPr lang="ru-RU" sz="5600" dirty="0"/>
              <a:t>Объем и распределение внимания формируются как определенный навык одновременного выполнения нескольких действий, близких по своей психофизиологической структуре профессиональным действиям, выполняемым в условиях высокого темпа работы. При этом постепенно увеличивают количество воспринимаемых объектов и явлений, расстояние между ними и темп восприятия</a:t>
            </a:r>
            <a:r>
              <a:rPr lang="ru-RU" sz="5600" dirty="0" smtClean="0"/>
              <a:t>.</a:t>
            </a:r>
            <a:r>
              <a:rPr lang="ru-RU" sz="5600" dirty="0"/>
              <a:t> </a:t>
            </a:r>
            <a:r>
              <a:rPr lang="ru-RU" sz="5600" dirty="0" err="1"/>
              <a:t>пражнения</a:t>
            </a:r>
            <a:r>
              <a:rPr lang="ru-RU" sz="5600" dirty="0"/>
              <a:t> на внимание. Упражнения для развития объема и распределения внимания:</a:t>
            </a:r>
          </a:p>
          <a:p>
            <a:r>
              <a:rPr lang="ru-RU" sz="5600" dirty="0"/>
              <a:t>- бег, езда на велосипеде по шоссе;</a:t>
            </a:r>
          </a:p>
          <a:p>
            <a:r>
              <a:rPr lang="ru-RU" sz="5600" dirty="0"/>
              <a:t>- бег в среднем и быстром темпе с одновременным выполнением заданий для рук и ног (например, эстафетный бег);</a:t>
            </a:r>
          </a:p>
          <a:p>
            <a:r>
              <a:rPr lang="ru-RU" sz="5600" dirty="0"/>
              <a:t>- бег под гору между деревьями; прыжки в длину с разбега; метание легкоатлетических снарядов; выполнение вольных гимнастических упражнений на координацию движений рук и ног;</a:t>
            </a:r>
          </a:p>
          <a:p>
            <a:r>
              <a:rPr lang="ru-RU" sz="5600" dirty="0"/>
              <a:t>- жонглирование двумя и более мячами; ходьба по двум параллельно поставленным гимнастическим скамейкам.</a:t>
            </a:r>
          </a:p>
          <a:p>
            <a:r>
              <a:rPr lang="ru-RU" sz="5600" dirty="0"/>
              <a:t>Оперативное мышление.</a:t>
            </a:r>
          </a:p>
          <a:p>
            <a:r>
              <a:rPr lang="ru-RU" sz="5600" dirty="0"/>
              <a:t>Эффективными путями развития оперативного мышления в процессе физического воспитания являются:</a:t>
            </a:r>
          </a:p>
          <a:p>
            <a:r>
              <a:rPr lang="ru-RU" sz="5600" dirty="0"/>
              <a:t>- использование элементов тактической подготовки, широкое применение на занятиях спортивных игр и единоборств и тренировка в этих видах;</a:t>
            </a:r>
          </a:p>
          <a:p>
            <a:r>
              <a:rPr lang="ru-RU" sz="5600" dirty="0"/>
              <a:t>- введение определенной системы педагогических воздействий, специально направленных на формирование качества.</a:t>
            </a:r>
          </a:p>
          <a:p>
            <a:r>
              <a:rPr lang="ru-RU" sz="5600" dirty="0"/>
              <a:t>Существенный эффект оказывают:</a:t>
            </a:r>
          </a:p>
          <a:p>
            <a:r>
              <a:rPr lang="ru-RU" sz="5600" dirty="0"/>
              <a:t>− обучение (по принципу проблемного обучения и поэтапного формирования умственных действий) приемам оперативного мышления на материале, специфичном для физического воспитания;</a:t>
            </a:r>
          </a:p>
          <a:p>
            <a:r>
              <a:rPr lang="ru-RU" sz="5600" dirty="0"/>
              <a:t>− упражнения, направленные на решение различных двигательных алгоритмических (решаемых по определенной схеме) и эвристических (требующих творческих усилий мысли) задач по типу упражнений для развития тактического мышления </a:t>
            </a:r>
            <a:r>
              <a:rPr lang="ru-RU" sz="5600" dirty="0" err="1"/>
              <a:t>игровика</a:t>
            </a:r>
            <a:r>
              <a:rPr lang="ru-RU" sz="5600" dirty="0"/>
              <a:t>, бегуна на средние дистанции, борца;</a:t>
            </a:r>
          </a:p>
          <a:p>
            <a:r>
              <a:rPr lang="ru-RU" sz="5600" dirty="0"/>
              <a:t>− упражнения на развитие наблюдательности, памяти, восприятия, внимания, воли и других психических процессов, связанных с быстрым мышлением.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022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8" r="24698"/>
          <a:stretch>
            <a:fillRect/>
          </a:stretch>
        </p:blipFill>
        <p:spPr>
          <a:xfrm>
            <a:off x="7185523" y="601249"/>
            <a:ext cx="4263265" cy="59408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435" y="905004"/>
            <a:ext cx="6164653" cy="1828800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Упражнения, направленные на приобретение опыта волевого поведения в условиях эмоциональной напряженности.</a:t>
            </a:r>
          </a:p>
          <a:p>
            <a:r>
              <a:rPr lang="ru-RU" sz="8000" dirty="0"/>
              <a:t>1. Бег с горы по сложному маршруту.</a:t>
            </a:r>
          </a:p>
          <a:p>
            <a:r>
              <a:rPr lang="ru-RU" sz="8000" dirty="0"/>
              <a:t>2. Эстафета с выполнением двигательных задач, требующих проявления смелости, решительности.</a:t>
            </a:r>
          </a:p>
          <a:p>
            <a:r>
              <a:rPr lang="ru-RU" sz="8000" dirty="0"/>
              <a:t>3. Выполнение различных двигательных задач на высоте (гимнастическом бревне, гимнастической стенке,</a:t>
            </a:r>
          </a:p>
          <a:p>
            <a:r>
              <a:rPr lang="ru-RU" sz="8000" dirty="0"/>
              <a:t>специальной площадке).</a:t>
            </a:r>
          </a:p>
          <a:p>
            <a:r>
              <a:rPr lang="ru-RU" sz="8000" dirty="0"/>
              <a:t>4. Прыжки в воду с вышки.</a:t>
            </a:r>
          </a:p>
          <a:p>
            <a:r>
              <a:rPr lang="ru-RU" sz="8000" dirty="0"/>
              <a:t>5. Прыжки на батуте (с выполнением сложных по координации движений).</a:t>
            </a:r>
          </a:p>
          <a:p>
            <a:r>
              <a:rPr lang="ru-RU" sz="8000" dirty="0"/>
              <a:t>6. Командные спортивные и подвижные игры (баскетбол, волейбол, ручной мяч, регби, борьба за мяч, хоккей и др.)</a:t>
            </a:r>
          </a:p>
          <a:p>
            <a:r>
              <a:rPr lang="ru-RU" sz="8000" dirty="0"/>
              <a:t>7. Скоростной спуск на лыжах по сложному маршруту.</a:t>
            </a:r>
          </a:p>
          <a:p>
            <a:r>
              <a:rPr lang="ru-RU" sz="8000" dirty="0"/>
              <a:t>8. Скалолазание.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643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1" r="26091"/>
          <a:stretch>
            <a:fillRect/>
          </a:stretch>
        </p:blipFill>
        <p:spPr>
          <a:xfrm>
            <a:off x="7385940" y="425884"/>
            <a:ext cx="4200635" cy="58535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7597" y="0"/>
            <a:ext cx="6164653" cy="1828800"/>
          </a:xfrm>
        </p:spPr>
        <p:txBody>
          <a:bodyPr>
            <a:noAutofit/>
          </a:bodyPr>
          <a:lstStyle/>
          <a:p>
            <a:r>
              <a:rPr lang="ru-RU" dirty="0"/>
              <a:t>Упражнения на стойкость.</a:t>
            </a:r>
          </a:p>
          <a:p>
            <a:r>
              <a:rPr lang="ru-RU" dirty="0"/>
              <a:t>1. Медленный длительный бег в сложных метеорологических условиях – до 3 ч.</a:t>
            </a:r>
          </a:p>
          <a:p>
            <a:r>
              <a:rPr lang="ru-RU" dirty="0"/>
              <a:t>2. Темповый кроссовый бег – до 3 ч.</a:t>
            </a:r>
          </a:p>
          <a:p>
            <a:r>
              <a:rPr lang="ru-RU" dirty="0"/>
              <a:t>3. Кроссовый бег по сложной, изобилующей различными препятствиями местности.</a:t>
            </a:r>
          </a:p>
          <a:p>
            <a:r>
              <a:rPr lang="ru-RU" dirty="0"/>
              <a:t>4. Тренировка в кроссе и марш-броске при неблагоприятных метеорологических условиях: в дождь, снегопад, при сильном ветре, высокой и низкой температуре.</a:t>
            </a:r>
          </a:p>
          <a:p>
            <a:r>
              <a:rPr lang="ru-RU" dirty="0"/>
              <a:t>5. Соревнования в марш-броске, беге на 8; 10; 20; 30; 42,195 км.</a:t>
            </a:r>
          </a:p>
          <a:p>
            <a:r>
              <a:rPr lang="ru-RU" dirty="0"/>
              <a:t>6. Плавание на дальность.</a:t>
            </a:r>
          </a:p>
          <a:p>
            <a:r>
              <a:rPr lang="ru-RU" dirty="0"/>
              <a:t>7. Преодоление специальных полос препятствий.</a:t>
            </a:r>
          </a:p>
          <a:p>
            <a:r>
              <a:rPr lang="ru-RU" dirty="0"/>
              <a:t>8. Борьба с более сильным противником.</a:t>
            </a:r>
          </a:p>
          <a:p>
            <a:r>
              <a:rPr lang="ru-RU" dirty="0"/>
              <a:t>9. Однодневные и многодневные пешие и лыжные турпоходы.</a:t>
            </a:r>
          </a:p>
          <a:p>
            <a:r>
              <a:rPr lang="ru-RU" dirty="0"/>
              <a:t>10. Шлюпочный поход на 20 км и более.</a:t>
            </a:r>
          </a:p>
          <a:p>
            <a:r>
              <a:rPr lang="ru-RU" dirty="0"/>
              <a:t>11. Лыжный переход, велопробег.</a:t>
            </a:r>
          </a:p>
          <a:p>
            <a:r>
              <a:rPr lang="ru-RU" dirty="0"/>
              <a:t>12. Задержка дыхания на время на вдохе или выдохе.</a:t>
            </a:r>
          </a:p>
        </p:txBody>
      </p:sp>
    </p:spTree>
    <p:extLst>
      <p:ext uri="{BB962C8B-B14F-4D97-AF65-F5344CB8AC3E}">
        <p14:creationId xmlns:p14="http://schemas.microsoft.com/office/powerpoint/2010/main" val="68716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379945" cy="6858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9" r="26119"/>
          <a:stretch>
            <a:fillRect/>
          </a:stretch>
        </p:blipFill>
        <p:spPr>
          <a:xfrm>
            <a:off x="7302674" y="466595"/>
            <a:ext cx="4171167" cy="60280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233" y="804798"/>
            <a:ext cx="6164653" cy="1828800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/>
              <a:t>При малоподвижном образе жизни, недостаточном уровне физической активности, слаборазвитом мышечном аппарате передаются импульсы низкой, едва необходимой частоты, что ухудшает в первую очередь работу мозга и других внутренних органов. У таких людей снижены энергетические резервы в нервных клетках, уровень иммунной защиты, повышается вероятность заболеваний желудочно-кишечного тракта, остеохондроза, радикулита. Нарушаются обменные процессы, увеличиваются жировая ткань, масса тела.</a:t>
            </a:r>
          </a:p>
          <a:p>
            <a:r>
              <a:rPr lang="ru-RU" sz="6400" dirty="0" smtClean="0"/>
              <a:t>Загрязнение окружающей среды чревато опасностью генетических изменений. Тренированный организм более устойчив к неблагоприятным условиям внешней среды. Утренняя гимнастика стала наиболее распространенной формой занятий. Атлетическая гимнастика помогает в формировании красивого, пропорционального тела. Ритмическая гимнастика улучшает утилизацию кислорода в тканях организма, ведет к повышению работоспособности, физической выносливости человека. Плавание улучшает работу внутренних органов, развивает сердечно-сосудистую систему, предотвращает застой венозной крови, обеспечивая ее возврат в сердце. Велосипед незаменим в борьбе с лишним весом. Спортивные игры развивают ловкость, вырабатывают двигательную активность.</a:t>
            </a:r>
          </a:p>
          <a:p>
            <a:r>
              <a:rPr lang="ru-RU" sz="6400" dirty="0" smtClean="0"/>
              <a:t>И, наконец, «Если хочешь быть сильным – бегай, хочешь быть красивым – бегай, хочешь быть умным – бегай!».</a:t>
            </a:r>
          </a:p>
          <a:p>
            <a:r>
              <a:rPr lang="ru-RU" sz="6400" dirty="0" smtClean="0"/>
              <a:t>Физкультура задерживает процесс старения, предупреждает развитие заболеваний, сохраняет нормальную работоспособность.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337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39</TotalTime>
  <Words>1255</Words>
  <Application>Microsoft Office PowerPoint</Application>
  <PresentationFormat>Широкоэкранный</PresentationFormat>
  <Paragraphs>64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Небеса</vt:lpstr>
      <vt:lpstr>«Средства физической культуры в регулировании работоспособности».</vt:lpstr>
      <vt:lpstr>введение</vt:lpstr>
      <vt:lpstr>Презентация PowerPoint</vt:lpstr>
      <vt:lpstr>1.Учебный труд студента</vt:lpstr>
      <vt:lpstr>2. Формирование психологических качеств, средствами физической культуры и спорта</vt:lpstr>
      <vt:lpstr>Презентация PowerPoint</vt:lpstr>
      <vt:lpstr>Презентация PowerPoint</vt:lpstr>
      <vt:lpstr>заключение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«Средства физической культуры в регулировании работоспособности».</dc:title>
  <dc:creator>User</dc:creator>
  <cp:lastModifiedBy>User</cp:lastModifiedBy>
  <cp:revision>5</cp:revision>
  <dcterms:created xsi:type="dcterms:W3CDTF">2015-10-28T19:19:15Z</dcterms:created>
  <dcterms:modified xsi:type="dcterms:W3CDTF">2015-10-28T19:59:11Z</dcterms:modified>
</cp:coreProperties>
</file>