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2"/>
  </p:notesMasterIdLst>
  <p:sldIdLst>
    <p:sldId id="256" r:id="rId2"/>
    <p:sldId id="260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20EC14F-DDA8-486B-BAEF-7FBD86BD4A75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B4F4E24-A5AC-4514-B5B2-51DBF2D145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8EC0B8-FC1D-4007-BB78-823315F763E9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270E4E-B524-47B3-B9AC-D141660372B5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0992527-731F-4BC1-8129-E542DBB82FEC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D946E89-D404-4A4D-AB85-5E6B5FA2E4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140FD-E653-420C-94A2-485D9081BEDA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F6D18-0649-4DCE-930B-AAF4A67CF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C94D9-B95A-45B2-AEBA-D7F60B6B276B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B448A-8B51-489D-9212-978FA17CC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37BC8-8216-41F9-84B5-679BFABD812C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F7B1C-30C7-4F36-96FD-44691AE3A6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AB367-7304-4BEF-92BB-D46D50B30A60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9138A49-DD6C-41F9-B922-C9F0686523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EC61D9B-5D44-4B8C-BDF5-D5B9D7C00777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D965E9D-30F9-4066-8C6A-CCD9A31821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64A6C4B-9FE0-4B4C-AB8B-BBAA0E6E6968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5D4F3DB-3FC3-4D6F-A076-5C5097C55D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6D145-3460-4BE3-9A22-77BF6748087A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357E2-6B2B-442E-A3E2-E27B31843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27A3B-C769-4CCE-84F5-49BD329A19B1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0614342-294F-4144-B9E8-483B907526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FA162-E25C-4304-9275-1866A1EF9C7F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4057C-61C5-40D0-BEF8-02D0699C0E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60A344D-5AB4-4394-BBE2-5817F41162F0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109E91B8-4F37-4C8F-8706-CFDE65011B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9719A245-5411-49CE-ACEF-FEDACFEE7D60}" type="datetimeFigureOut">
              <a:rPr lang="ru-RU"/>
              <a:pPr>
                <a:defRPr/>
              </a:pPr>
              <a:t>30.10.2015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49C4682B-C4C3-46CE-990E-167AFA65B9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25" r:id="rId2"/>
    <p:sldLayoutId id="2147483930" r:id="rId3"/>
    <p:sldLayoutId id="2147483931" r:id="rId4"/>
    <p:sldLayoutId id="2147483932" r:id="rId5"/>
    <p:sldLayoutId id="2147483926" r:id="rId6"/>
    <p:sldLayoutId id="2147483933" r:id="rId7"/>
    <p:sldLayoutId id="2147483927" r:id="rId8"/>
    <p:sldLayoutId id="2147483934" r:id="rId9"/>
    <p:sldLayoutId id="2147483928" r:id="rId10"/>
    <p:sldLayoutId id="21474839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gif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Текст 5"/>
          <p:cNvSpPr>
            <a:spLocks noGrp="1"/>
          </p:cNvSpPr>
          <p:nvPr>
            <p:ph type="body" sz="half" idx="2"/>
          </p:nvPr>
        </p:nvSpPr>
        <p:spPr>
          <a:xfrm>
            <a:off x="357188" y="5715000"/>
            <a:ext cx="8510587" cy="890588"/>
          </a:xfrm>
        </p:spPr>
        <p:txBody>
          <a:bodyPr/>
          <a:lstStyle/>
          <a:p>
            <a:pPr algn="r" eaLnBrk="1" hangingPunct="1"/>
            <a:r>
              <a:rPr lang="ru-RU" sz="1600" dirty="0" smtClean="0"/>
              <a:t>Работу </a:t>
            </a:r>
            <a:r>
              <a:rPr lang="ru-RU" sz="1600" dirty="0" smtClean="0"/>
              <a:t>выполнила группа 14Т1</a:t>
            </a:r>
          </a:p>
          <a:p>
            <a:pPr algn="r" eaLnBrk="1" hangingPunct="1"/>
            <a:r>
              <a:rPr lang="ru-RU" sz="1600" smtClean="0"/>
              <a:t>Козловская Л.О. </a:t>
            </a:r>
            <a:endParaRPr lang="ru-RU" sz="1600" dirty="0" smtClean="0"/>
          </a:p>
        </p:txBody>
      </p:sp>
      <p:sp>
        <p:nvSpPr>
          <p:cNvPr id="9219" name="Заголовок 3"/>
          <p:cNvSpPr>
            <a:spLocks noGrp="1"/>
          </p:cNvSpPr>
          <p:nvPr>
            <p:ph type="title"/>
          </p:nvPr>
        </p:nvSpPr>
        <p:spPr>
          <a:xfrm>
            <a:off x="0" y="4643438"/>
            <a:ext cx="8796338" cy="642937"/>
          </a:xfrm>
        </p:spPr>
        <p:txBody>
          <a:bodyPr/>
          <a:lstStyle/>
          <a:p>
            <a:pPr algn="ctr" eaLnBrk="1" hangingPunct="1"/>
            <a:r>
              <a:rPr lang="ru-RU" i="1" smtClean="0">
                <a:solidFill>
                  <a:srgbClr val="FF0000"/>
                </a:solidFill>
              </a:rPr>
              <a:t>Воздействие двигательной активности на организм человека</a:t>
            </a:r>
          </a:p>
        </p:txBody>
      </p:sp>
      <p:pic>
        <p:nvPicPr>
          <p:cNvPr id="10" name="Рисунок 9" descr="j0178626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5444" r="5444"/>
          <a:stretch>
            <a:fillRect/>
          </a:stretch>
        </p:blipFill>
        <p:spPr>
          <a:xfrm>
            <a:off x="214313" y="214313"/>
            <a:ext cx="5486400" cy="4114800"/>
          </a:xfrm>
        </p:spPr>
      </p:pic>
      <p:pic>
        <p:nvPicPr>
          <p:cNvPr id="9221" name="Рисунок 10" descr="AG00016_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571500"/>
            <a:ext cx="2928938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Заключение </a:t>
            </a:r>
          </a:p>
        </p:txBody>
      </p:sp>
      <p:pic>
        <p:nvPicPr>
          <p:cNvPr id="18435" name="Содержимое 4" descr="j0227611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7163" y="2286000"/>
            <a:ext cx="4630737" cy="3071813"/>
          </a:xfrm>
        </p:spPr>
      </p:pic>
      <p:sp>
        <p:nvSpPr>
          <p:cNvPr id="18436" name="Содержимое 3"/>
          <p:cNvSpPr>
            <a:spLocks noGrp="1"/>
          </p:cNvSpPr>
          <p:nvPr>
            <p:ph sz="quarter" idx="2"/>
          </p:nvPr>
        </p:nvSpPr>
        <p:spPr>
          <a:xfrm>
            <a:off x="4845050" y="1589088"/>
            <a:ext cx="3886200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Крошка сын к отцу пришёл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И спросила кроха: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«Что такое хорошо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И что такое плохо?»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Если делаешь зарядку,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Если кушаешь салат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И не любишь шоколадку –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То найдёшь здоровья клад.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Если мыть не хочешь уши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И в бассейн ты не идёшь,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 С сигаретою ты дружишь –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Так здоровья не найдёшь.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Нужно, нужно заниматься по утрам и вечерам.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Умываться, закаляться, спортом смело заниматься,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Быть здоровым постараться.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b="1" smtClean="0"/>
              <a:t>Это нужно каждому из нас!</a:t>
            </a:r>
          </a:p>
          <a:p>
            <a:pPr eaLnBrk="1" hangingPunct="1">
              <a:buFont typeface="Wingdings" pitchFamily="2" charset="2"/>
              <a:buNone/>
            </a:pPr>
            <a:endParaRPr lang="ru-RU" sz="1800" smtClean="0"/>
          </a:p>
          <a:p>
            <a:pPr eaLnBrk="1" hangingPunct="1"/>
            <a:endParaRPr lang="ru-RU" sz="1800" smtClean="0"/>
          </a:p>
        </p:txBody>
      </p:sp>
      <p:pic>
        <p:nvPicPr>
          <p:cNvPr id="18437" name="Рисунок 5" descr="j0303464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14313"/>
            <a:ext cx="2038350" cy="1350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Рисунок 6" descr="j0318103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214313"/>
            <a:ext cx="2268537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Рисунок 7" descr="sport14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6563" y="2344738"/>
            <a:ext cx="2143125" cy="175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9" descr="j0182782.jpg"/>
          <p:cNvPicPr>
            <a:picLocks noGrp="1" noChangeAspect="1"/>
          </p:cNvPicPr>
          <p:nvPr>
            <p:ph type="pic" idx="4294967295"/>
          </p:nvPr>
        </p:nvPicPr>
        <p:blipFill>
          <a:blip r:embed="rId2" cstate="print"/>
          <a:srcRect t="30319" b="30319"/>
          <a:stretch>
            <a:fillRect/>
          </a:stretch>
        </p:blipFill>
        <p:spPr>
          <a:xfrm>
            <a:off x="1214438" y="285750"/>
            <a:ext cx="6929437" cy="4175125"/>
          </a:xfrm>
        </p:spPr>
      </p:pic>
      <p:sp>
        <p:nvSpPr>
          <p:cNvPr id="10243" name="Текст 6"/>
          <p:cNvSpPr>
            <a:spLocks noGrp="1"/>
          </p:cNvSpPr>
          <p:nvPr>
            <p:ph type="body" sz="half" idx="4294967295"/>
          </p:nvPr>
        </p:nvSpPr>
        <p:spPr>
          <a:xfrm>
            <a:off x="1828800" y="4786313"/>
            <a:ext cx="7315200" cy="1857375"/>
          </a:xfrm>
        </p:spPr>
        <p:txBody>
          <a:bodyPr/>
          <a:lstStyle/>
          <a:p>
            <a:pPr eaLnBrk="1" hangingPunct="1"/>
            <a:r>
              <a:rPr lang="ru-RU" sz="2400" smtClean="0"/>
              <a:t>«Умеренно и своевременно занимающийся физическими упражнениями человек не нуждается ни в каком лечении».           </a:t>
            </a:r>
          </a:p>
          <a:p>
            <a:pPr algn="r" eaLnBrk="1" hangingPunct="1"/>
            <a:r>
              <a:rPr lang="ru-RU" sz="2400" smtClean="0"/>
              <a:t>                                                                                                Арабский врач средневековья Ибн Сина</a:t>
            </a:r>
          </a:p>
        </p:txBody>
      </p:sp>
      <p:pic>
        <p:nvPicPr>
          <p:cNvPr id="10244" name="Рисунок 11" descr="j0296947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5153025"/>
            <a:ext cx="1857375" cy="148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Цели и задачи:</a:t>
            </a:r>
          </a:p>
        </p:txBody>
      </p:sp>
      <p:pic>
        <p:nvPicPr>
          <p:cNvPr id="11267" name="Содержимое 4" descr="j0201323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714500"/>
            <a:ext cx="3657600" cy="2432050"/>
          </a:xfrm>
        </p:spPr>
      </p:pic>
      <p:sp>
        <p:nvSpPr>
          <p:cNvPr id="11268" name="Содержимое 3"/>
          <p:cNvSpPr>
            <a:spLocks noGrp="1"/>
          </p:cNvSpPr>
          <p:nvPr>
            <p:ph sz="quarter" idx="2"/>
          </p:nvPr>
        </p:nvSpPr>
        <p:spPr>
          <a:xfrm>
            <a:off x="4845050" y="1589088"/>
            <a:ext cx="3886200" cy="4572000"/>
          </a:xfrm>
        </p:spPr>
        <p:txBody>
          <a:bodyPr/>
          <a:lstStyle/>
          <a:p>
            <a:pPr eaLnBrk="1" hangingPunct="1"/>
            <a:r>
              <a:rPr lang="ru-RU" sz="2400" smtClean="0"/>
              <a:t>Показать влияние двигательной активности на здоровье человека;</a:t>
            </a:r>
          </a:p>
          <a:p>
            <a:pPr eaLnBrk="1" hangingPunct="1"/>
            <a:r>
              <a:rPr lang="ru-RU" sz="2400" smtClean="0"/>
              <a:t>Разъяснить вред гиподинамии;</a:t>
            </a:r>
          </a:p>
          <a:p>
            <a:pPr eaLnBrk="1" hangingPunct="1"/>
            <a:r>
              <a:rPr lang="ru-RU" sz="2400" smtClean="0"/>
              <a:t>Указать на негативные факторы, мешающие формированию двигательной активности.</a:t>
            </a:r>
          </a:p>
          <a:p>
            <a:pPr eaLnBrk="1" hangingPunct="1"/>
            <a:endParaRPr lang="ru-RU" sz="2400" smtClean="0"/>
          </a:p>
          <a:p>
            <a:pPr eaLnBrk="1" hangingPunct="1"/>
            <a:endParaRPr lang="ru-RU" smtClean="0"/>
          </a:p>
        </p:txBody>
      </p:sp>
      <p:pic>
        <p:nvPicPr>
          <p:cNvPr id="11269" name="Рисунок 5" descr="j0296951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813" y="4357688"/>
            <a:ext cx="2786062" cy="219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Двигательная активность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609600" y="1589088"/>
            <a:ext cx="3886200" cy="4572000"/>
          </a:xfrm>
        </p:spPr>
        <p:txBody>
          <a:bodyPr>
            <a:normAutofit fontScale="775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Двигательная активность влияет на сохранение и укрепление здоровья человека.  Физические  упражнения повышают общий тонус и работоспособность, а также стимулируют защитные силы организма – возрастает устойчивость к неблагоприятным воздействиям окружающей среды, поэтому лечебная физкультура широко применяется в медицинской практике.</a:t>
            </a:r>
            <a:endParaRPr lang="ru-RU" dirty="0"/>
          </a:p>
        </p:txBody>
      </p:sp>
      <p:pic>
        <p:nvPicPr>
          <p:cNvPr id="12292" name="Содержимое 7" descr="AG00420_.GIF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953250" y="0"/>
            <a:ext cx="2190750" cy="1704975"/>
          </a:xfrm>
        </p:spPr>
      </p:pic>
      <p:pic>
        <p:nvPicPr>
          <p:cNvPr id="12293" name="Рисунок 8" descr="j020218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88" y="1711325"/>
            <a:ext cx="3146425" cy="473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Распределение мышечной активности в сутки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Вид нагрузки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Преследуемые цели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Утренняя зарядка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Пробуждение. Переход от сна к бодрствованию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Динамические упражнения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Развивают</a:t>
                      </a:r>
                      <a:r>
                        <a:rPr lang="ru-RU" baseline="0" dirty="0" smtClean="0"/>
                        <a:t> быстроту, точность движений, силу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Статистические</a:t>
                      </a:r>
                      <a:r>
                        <a:rPr lang="ru-RU" baseline="0" dirty="0" smtClean="0"/>
                        <a:t> нагрузки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Приучают организм работать при недостатке кислорода, тренируют выносливость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Уроки физкультуры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Обучение приёмам рациональных движений при беге, ходьбе, прыжках, работе на</a:t>
                      </a:r>
                      <a:r>
                        <a:rPr lang="ru-RU" baseline="0" dirty="0" smtClean="0"/>
                        <a:t> снарядах, катании на лыжах, коньках и пр.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Спорт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Обеспечивает достаточную дневную нагрузку на организм. Способен обеспечить тренировочный эффект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Категории упражнений</a:t>
            </a:r>
          </a:p>
        </p:txBody>
      </p:sp>
      <p:pic>
        <p:nvPicPr>
          <p:cNvPr id="14339" name="Содержимое 4" descr="j0202194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06463" y="1692275"/>
            <a:ext cx="3094037" cy="4665663"/>
          </a:xfrm>
        </p:spPr>
      </p:pic>
      <p:sp>
        <p:nvSpPr>
          <p:cNvPr id="14340" name="Содержимое 3"/>
          <p:cNvSpPr>
            <a:spLocks noGrp="1"/>
          </p:cNvSpPr>
          <p:nvPr>
            <p:ph sz="quarter" idx="2"/>
          </p:nvPr>
        </p:nvSpPr>
        <p:spPr>
          <a:xfrm>
            <a:off x="4845050" y="1589088"/>
            <a:ext cx="3886200" cy="4572000"/>
          </a:xfrm>
        </p:spPr>
        <p:txBody>
          <a:bodyPr/>
          <a:lstStyle/>
          <a:p>
            <a:pPr eaLnBrk="1" hangingPunct="1"/>
            <a:r>
              <a:rPr lang="ru-RU" sz="1800" smtClean="0"/>
              <a:t>Аэробные упражнения увеличивают снабжение тканей кислородом. Это ходьба, бег, плавание, гребля, танцы, теннис и др.</a:t>
            </a:r>
          </a:p>
          <a:p>
            <a:pPr eaLnBrk="1" hangingPunct="1"/>
            <a:r>
              <a:rPr lang="ru-RU" sz="1800" smtClean="0"/>
              <a:t>Силовые упражнения включают укрепление и увеличение размера мышц. Это отжимание, поднятие тяжестей, упражнения для брюшного пресса. Такие упражнения замедляют старение.</a:t>
            </a:r>
          </a:p>
          <a:p>
            <a:pPr eaLnBrk="1" hangingPunct="1"/>
            <a:r>
              <a:rPr lang="ru-RU" sz="1800" smtClean="0"/>
              <a:t>Растяжка тренирует гибкость и подвижность суставов. Это достигается наклонами, поворотами, вращениями.</a:t>
            </a:r>
          </a:p>
          <a:p>
            <a:pPr eaLnBrk="1" hangingPunct="1"/>
            <a:endParaRPr lang="ru-RU" smtClean="0"/>
          </a:p>
        </p:txBody>
      </p:sp>
      <p:pic>
        <p:nvPicPr>
          <p:cNvPr id="14341" name="Рисунок 5" descr="BD13706_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0"/>
            <a:ext cx="1214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Гиподинамия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088"/>
            <a:ext cx="3886200" cy="4572000"/>
          </a:xfrm>
        </p:spPr>
        <p:txBody>
          <a:bodyPr/>
          <a:lstStyle/>
          <a:p>
            <a:pPr eaLnBrk="1" hangingPunct="1"/>
            <a:r>
              <a:rPr lang="ru-RU" sz="1400" b="1" smtClean="0"/>
              <a:t>С развитием цивилизации человеку приходится затрачивать меньше мышечных усилий. Это ведёт к снижению двигательной активности – гиподинамии (от лат. </a:t>
            </a:r>
            <a:r>
              <a:rPr lang="en-US" sz="1400" b="1" smtClean="0"/>
              <a:t>Hypo</a:t>
            </a:r>
            <a:r>
              <a:rPr lang="ru-RU" sz="1400" b="1" smtClean="0"/>
              <a:t> – под, </a:t>
            </a:r>
            <a:r>
              <a:rPr lang="en-US" sz="1400" b="1" smtClean="0"/>
              <a:t>dynamist</a:t>
            </a:r>
            <a:r>
              <a:rPr lang="ru-RU" sz="1400" b="1" smtClean="0"/>
              <a:t> – сила). </a:t>
            </a:r>
          </a:p>
          <a:p>
            <a:pPr eaLnBrk="1" hangingPunct="1"/>
            <a:r>
              <a:rPr lang="ru-RU" sz="1400" b="1" smtClean="0"/>
              <a:t>Гиподинамия способствует:</a:t>
            </a:r>
          </a:p>
          <a:p>
            <a:pPr eaLnBrk="1" hangingPunct="1">
              <a:buFontTx/>
              <a:buChar char="-"/>
            </a:pPr>
            <a:r>
              <a:rPr lang="ru-RU" sz="1400" b="1" smtClean="0"/>
              <a:t>быстрой утомляемости и расстройствам в деятельности нервной системы;</a:t>
            </a:r>
          </a:p>
          <a:p>
            <a:pPr eaLnBrk="1" hangingPunct="1">
              <a:buFontTx/>
              <a:buChar char="-"/>
            </a:pPr>
            <a:r>
              <a:rPr lang="ru-RU" sz="1400" b="1" smtClean="0"/>
              <a:t>наращиванию избыточный массы тела за счёт отложений жира;</a:t>
            </a:r>
          </a:p>
          <a:p>
            <a:pPr eaLnBrk="1" hangingPunct="1">
              <a:buFontTx/>
              <a:buChar char="-"/>
            </a:pPr>
            <a:r>
              <a:rPr lang="ru-RU" sz="1400" b="1" smtClean="0"/>
              <a:t>увеличению риска заболеваний сердечнососудистой системы и способствует постоянному нервному напряжению;</a:t>
            </a:r>
          </a:p>
          <a:p>
            <a:pPr eaLnBrk="1" hangingPunct="1">
              <a:buFontTx/>
              <a:buChar char="-"/>
            </a:pPr>
            <a:r>
              <a:rPr lang="ru-RU" sz="1400" b="1" smtClean="0"/>
              <a:t>нарушению обмена веществ, что проявляется в ухудшении деятельности пищеварительной системы и увеличении слоя жировой ткани.</a:t>
            </a:r>
          </a:p>
          <a:p>
            <a:pPr eaLnBrk="1" hangingPunct="1">
              <a:buFontTx/>
              <a:buChar char="-"/>
            </a:pPr>
            <a:endParaRPr lang="ru-RU" sz="1400" b="1" smtClean="0"/>
          </a:p>
          <a:p>
            <a:pPr eaLnBrk="1" hangingPunct="1">
              <a:buFontTx/>
              <a:buChar char="-"/>
            </a:pPr>
            <a:endParaRPr lang="ru-RU" sz="1700" smtClean="0"/>
          </a:p>
          <a:p>
            <a:pPr eaLnBrk="1" hangingPunct="1">
              <a:buFontTx/>
              <a:buChar char="-"/>
            </a:pPr>
            <a:endParaRPr lang="ru-RU" sz="1700" smtClean="0"/>
          </a:p>
          <a:p>
            <a:pPr eaLnBrk="1" hangingPunct="1">
              <a:buFontTx/>
              <a:buChar char="-"/>
            </a:pPr>
            <a:endParaRPr lang="ru-RU" sz="1700" smtClean="0"/>
          </a:p>
          <a:p>
            <a:pPr eaLnBrk="1" hangingPunct="1">
              <a:buFontTx/>
              <a:buChar char="-"/>
            </a:pPr>
            <a:endParaRPr lang="ru-RU" sz="1700" smtClean="0"/>
          </a:p>
          <a:p>
            <a:pPr eaLnBrk="1" hangingPunct="1"/>
            <a:endParaRPr lang="ru-RU" smtClean="0"/>
          </a:p>
        </p:txBody>
      </p:sp>
      <p:pic>
        <p:nvPicPr>
          <p:cNvPr id="15364" name="Содержимое 5" descr="j0285115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29188" y="1714500"/>
            <a:ext cx="3962400" cy="2620963"/>
          </a:xfrm>
        </p:spPr>
      </p:pic>
      <p:pic>
        <p:nvPicPr>
          <p:cNvPr id="15365" name="Рисунок 6" descr="j0303359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13" y="4429125"/>
            <a:ext cx="216217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Польза двигательной активности </a:t>
            </a:r>
          </a:p>
        </p:txBody>
      </p:sp>
      <p:pic>
        <p:nvPicPr>
          <p:cNvPr id="16387" name="Содержимое 4" descr="j020218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4375" y="1643063"/>
            <a:ext cx="3657600" cy="2444750"/>
          </a:xfrm>
        </p:spPr>
      </p:pic>
      <p:sp>
        <p:nvSpPr>
          <p:cNvPr id="16388" name="Содержимое 3"/>
          <p:cNvSpPr>
            <a:spLocks noGrp="1"/>
          </p:cNvSpPr>
          <p:nvPr>
            <p:ph sz="quarter" idx="2"/>
          </p:nvPr>
        </p:nvSpPr>
        <p:spPr>
          <a:xfrm>
            <a:off x="4845050" y="1589088"/>
            <a:ext cx="3886200" cy="4572000"/>
          </a:xfrm>
        </p:spPr>
        <p:txBody>
          <a:bodyPr/>
          <a:lstStyle/>
          <a:p>
            <a:pPr eaLnBrk="1" hangingPunct="1"/>
            <a:r>
              <a:rPr lang="ru-RU" sz="1600" smtClean="0"/>
              <a:t>В пользе двигательной активности были уверены великие люди всех эпох.  </a:t>
            </a:r>
          </a:p>
          <a:p>
            <a:pPr eaLnBrk="1" hangingPunct="1"/>
            <a:r>
              <a:rPr lang="ru-RU" sz="1600" smtClean="0"/>
              <a:t>Учёный-естествоиспытатель М.В.Ломоносов считал необходимым «стараться всячески быть в движении тела».</a:t>
            </a:r>
          </a:p>
          <a:p>
            <a:pPr eaLnBrk="1" hangingPunct="1"/>
            <a:r>
              <a:rPr lang="ru-RU" sz="1600" smtClean="0"/>
              <a:t>Выдающийся полководец А.В.Суворов сам делал гимнастику, закаливался и того же требовал от солдат.</a:t>
            </a:r>
          </a:p>
          <a:p>
            <a:pPr eaLnBrk="1" hangingPunct="1"/>
            <a:r>
              <a:rPr lang="ru-RU" sz="1600" smtClean="0"/>
              <a:t>Крупнейший физиолог И.П.Павлов до последних дней совершал прогулки – пешие, велосипедные и лыжные.</a:t>
            </a:r>
          </a:p>
          <a:p>
            <a:pPr eaLnBrk="1" hangingPunct="1"/>
            <a:r>
              <a:rPr lang="ru-RU" sz="1600" smtClean="0"/>
              <a:t>Под влиянием физических упражнений совершенствуется строение и деятельность всех органов и систем органов, повышается работоспособность и укрепляется здоровье.</a:t>
            </a:r>
          </a:p>
        </p:txBody>
      </p:sp>
      <p:pic>
        <p:nvPicPr>
          <p:cNvPr id="16389" name="Рисунок 5" descr="BD13760_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3" y="4092575"/>
            <a:ext cx="3929062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Негативное воздействие</a:t>
            </a:r>
          </a:p>
        </p:txBody>
      </p:sp>
      <p:sp>
        <p:nvSpPr>
          <p:cNvPr id="17411" name="Содержимое 5"/>
          <p:cNvSpPr>
            <a:spLocks noGrp="1"/>
          </p:cNvSpPr>
          <p:nvPr>
            <p:ph sz="quarter" idx="1"/>
          </p:nvPr>
        </p:nvSpPr>
        <p:spPr>
          <a:xfrm>
            <a:off x="609600" y="1589088"/>
            <a:ext cx="3886200" cy="4572000"/>
          </a:xfrm>
        </p:spPr>
        <p:txBody>
          <a:bodyPr/>
          <a:lstStyle/>
          <a:p>
            <a:pPr eaLnBrk="1" hangingPunct="1"/>
            <a:r>
              <a:rPr lang="ru-RU" sz="1800" smtClean="0"/>
              <a:t>На формирование двигательной активности могут оказывать негативное влияние следующие факторы:</a:t>
            </a:r>
          </a:p>
          <a:p>
            <a:pPr eaLnBrk="1" hangingPunct="1"/>
            <a:r>
              <a:rPr lang="ru-RU" sz="1800" smtClean="0"/>
              <a:t>Приём алкоголя уменьшает запас углеводов в мышцах, что ведёт к снижению работоспособности, ухудшается выносливость.</a:t>
            </a:r>
          </a:p>
          <a:p>
            <a:pPr eaLnBrk="1" hangingPunct="1"/>
            <a:r>
              <a:rPr lang="ru-RU" sz="1800" smtClean="0"/>
              <a:t>При табакокурении изменяется растяжимость мышц и интенсивные мышечные сокращения сопровождаются болью.</a:t>
            </a:r>
          </a:p>
          <a:p>
            <a:pPr eaLnBrk="1" hangingPunct="1"/>
            <a:endParaRPr lang="ru-RU" sz="1800" smtClean="0"/>
          </a:p>
          <a:p>
            <a:pPr eaLnBrk="1" hangingPunct="1"/>
            <a:endParaRPr lang="ru-RU" smtClean="0"/>
          </a:p>
        </p:txBody>
      </p:sp>
      <p:pic>
        <p:nvPicPr>
          <p:cNvPr id="17412" name="Рисунок 8" descr="j017808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2714625"/>
            <a:ext cx="1795462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9" descr="Рисунок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1714500"/>
            <a:ext cx="2449512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Содержимое 13" descr="j0254471.gif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500563" y="4589463"/>
            <a:ext cx="2071687" cy="1825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111</TotalTime>
  <Words>529</Words>
  <Application>Microsoft Office PowerPoint</Application>
  <PresentationFormat>Экран (4:3)</PresentationFormat>
  <Paragraphs>68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Обычная</vt:lpstr>
      <vt:lpstr>Воздействие двигательной активности на организм человека</vt:lpstr>
      <vt:lpstr>Слайд 2</vt:lpstr>
      <vt:lpstr>Цели и задачи:</vt:lpstr>
      <vt:lpstr>Двигательная активность</vt:lpstr>
      <vt:lpstr>Распределение мышечной активности в сутки</vt:lpstr>
      <vt:lpstr>Категории упражнений</vt:lpstr>
      <vt:lpstr>Гиподинамия</vt:lpstr>
      <vt:lpstr>Польза двигательной активности </vt:lpstr>
      <vt:lpstr>Негативное воздействие</vt:lpstr>
      <vt:lpstr>Заключение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Воздействие двигательной активности на организм человека</dc:title>
  <cp:lastModifiedBy>user</cp:lastModifiedBy>
  <cp:revision>15</cp:revision>
  <dcterms:modified xsi:type="dcterms:W3CDTF">2015-10-30T20:28:31Z</dcterms:modified>
</cp:coreProperties>
</file>