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19" autoAdjust="0"/>
    <p:restoredTop sz="94660"/>
  </p:normalViewPr>
  <p:slideViewPr>
    <p:cSldViewPr>
      <p:cViewPr varScale="1">
        <p:scale>
          <a:sx n="74" d="100"/>
          <a:sy n="74" d="100"/>
        </p:scale>
        <p:origin x="-100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split orient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Правила поведения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во время купания в открытых водоемах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/>
            </a:r>
            <a:b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479632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5400" b="1" dirty="0">
              <a:solidFill>
                <a:srgbClr val="C0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648200" y="980728"/>
            <a:ext cx="4172272" cy="514543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b="1" dirty="0" smtClean="0"/>
              <a:t>      </a:t>
            </a:r>
          </a:p>
          <a:p>
            <a:pPr algn="ctr">
              <a:buBlip>
                <a:blip r:embed="rId2"/>
              </a:buBlip>
            </a:pPr>
            <a:r>
              <a:rPr lang="ru-RU" sz="2400" dirty="0" smtClean="0">
                <a:solidFill>
                  <a:schemeClr val="tx2"/>
                </a:solidFill>
                <a:latin typeface="Comic Sans MS" pitchFamily="66" charset="0"/>
                <a:cs typeface="Times New Roman" pitchFamily="18" charset="0"/>
              </a:rPr>
              <a:t>В теплую летнюю погоду купание доставляет большое удовольствие, но на воде происходят и трагические случайности. Одна из главных причин - неумение плавать, неумение держаться на воде</a:t>
            </a:r>
            <a:r>
              <a:rPr lang="ru-RU" sz="2000" dirty="0" smtClean="0">
                <a:solidFill>
                  <a:schemeClr val="tx2"/>
                </a:solidFill>
                <a:latin typeface="Comic Sans MS" pitchFamily="66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sz="2000" b="1" dirty="0">
              <a:solidFill>
                <a:srgbClr val="002060"/>
              </a:solidFill>
            </a:endParaRPr>
          </a:p>
        </p:txBody>
      </p:sp>
      <p:pic>
        <p:nvPicPr>
          <p:cNvPr id="7" name="Содержимое 6" descr="0008-004-Osnovnye-pravila-povedenija-pri-kupanii-na-vode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467544" y="1988840"/>
            <a:ext cx="4326632" cy="3244974"/>
          </a:xfrm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solidFill>
                  <a:srgbClr val="C00000"/>
                </a:solidFill>
                <a:latin typeface="Arial CYR" charset="-52"/>
                <a:cs typeface="Times New Roman" pitchFamily="18" charset="0"/>
              </a:rPr>
              <a:t>Средства </a:t>
            </a:r>
            <a:r>
              <a:rPr lang="ru-RU" sz="5400" dirty="0" smtClean="0">
                <a:solidFill>
                  <a:srgbClr val="C00000"/>
                </a:solidFill>
                <a:latin typeface="Arial CYR" charset="-52"/>
                <a:cs typeface="Times New Roman" pitchFamily="18" charset="0"/>
              </a:rPr>
              <a:t>спасения</a:t>
            </a:r>
            <a:endParaRPr lang="ru-RU" sz="5400" b="1" dirty="0">
              <a:solidFill>
                <a:srgbClr val="C0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2400" dirty="0" smtClean="0">
                <a:solidFill>
                  <a:schemeClr val="tx2"/>
                </a:solidFill>
                <a:latin typeface="Arial CYR" charset="-52"/>
                <a:cs typeface="Times New Roman" pitchFamily="18" charset="0"/>
              </a:rPr>
              <a:t>При </a:t>
            </a:r>
            <a:r>
              <a:rPr lang="ru-RU" sz="2400" dirty="0" smtClean="0">
                <a:solidFill>
                  <a:schemeClr val="tx2"/>
                </a:solidFill>
                <a:latin typeface="Arial CYR" charset="-52"/>
                <a:cs typeface="Times New Roman" pitchFamily="18" charset="0"/>
              </a:rPr>
              <a:t>несчастном случае на воде предусмотрены средства спасения: спасательные круги, жилеты и костюмы, шлюпки и надувные плоты, установлен порядок их использования</a:t>
            </a:r>
            <a:r>
              <a:rPr lang="ru-RU" sz="2000" dirty="0" smtClean="0">
                <a:solidFill>
                  <a:schemeClr val="tx2"/>
                </a:solidFill>
                <a:latin typeface="Arial CYR" charset="-52"/>
                <a:cs typeface="Times New Roman" pitchFamily="18" charset="0"/>
              </a:rPr>
              <a:t>.</a:t>
            </a:r>
            <a:endParaRPr lang="ru-RU" sz="2000" b="1" dirty="0">
              <a:solidFill>
                <a:srgbClr val="C00000"/>
              </a:solidFill>
            </a:endParaRPr>
          </a:p>
        </p:txBody>
      </p:sp>
      <p:pic>
        <p:nvPicPr>
          <p:cNvPr id="7" name="Содержимое 6" descr="sredstva_spaseniya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2204864"/>
            <a:ext cx="4234604" cy="2894622"/>
          </a:xfrm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470025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  <a:latin typeface="Arial CYR" charset="-52"/>
                <a:cs typeface="Times New Roman" pitchFamily="18" charset="0"/>
              </a:rPr>
              <a:t>Катаясь на лодке, нельзя: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988840"/>
            <a:ext cx="6400800" cy="3649960"/>
          </a:xfrm>
        </p:spPr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tx2"/>
                </a:solidFill>
                <a:latin typeface="Arial CYR" charset="-52"/>
                <a:cs typeface="Times New Roman" pitchFamily="18" charset="0"/>
              </a:rPr>
              <a:t>пересаживаться 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tx2"/>
                </a:solidFill>
                <a:latin typeface="Arial CYR" charset="-52"/>
                <a:cs typeface="Times New Roman" pitchFamily="18" charset="0"/>
              </a:rPr>
              <a:t>садиться </a:t>
            </a:r>
            <a:r>
              <a:rPr lang="ru-RU" dirty="0" smtClean="0">
                <a:solidFill>
                  <a:schemeClr val="tx2"/>
                </a:solidFill>
                <a:latin typeface="Arial CYR" charset="-52"/>
                <a:cs typeface="Times New Roman" pitchFamily="18" charset="0"/>
              </a:rPr>
              <a:t>на </a:t>
            </a:r>
            <a:r>
              <a:rPr lang="ru-RU" dirty="0" smtClean="0">
                <a:solidFill>
                  <a:schemeClr val="tx2"/>
                </a:solidFill>
                <a:latin typeface="Arial CYR" charset="-52"/>
                <a:cs typeface="Times New Roman" pitchFamily="18" charset="0"/>
              </a:rPr>
              <a:t>борта 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tx2"/>
                </a:solidFill>
                <a:latin typeface="Arial CYR" charset="-52"/>
                <a:cs typeface="Times New Roman" pitchFamily="18" charset="0"/>
              </a:rPr>
              <a:t>перегружать </a:t>
            </a:r>
            <a:r>
              <a:rPr lang="ru-RU" dirty="0" smtClean="0">
                <a:solidFill>
                  <a:schemeClr val="tx2"/>
                </a:solidFill>
                <a:latin typeface="Arial CYR" charset="-52"/>
                <a:cs typeface="Times New Roman" pitchFamily="18" charset="0"/>
              </a:rPr>
              <a:t>её сверх установленной </a:t>
            </a:r>
            <a:r>
              <a:rPr lang="ru-RU" dirty="0" smtClean="0">
                <a:solidFill>
                  <a:schemeClr val="tx2"/>
                </a:solidFill>
                <a:latin typeface="Arial CYR" charset="-52"/>
                <a:cs typeface="Times New Roman" pitchFamily="18" charset="0"/>
              </a:rPr>
              <a:t>нормы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tx2"/>
                </a:solidFill>
                <a:latin typeface="Arial CYR" charset="-52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Arial CYR" charset="-52"/>
                <a:cs typeface="Times New Roman" pitchFamily="18" charset="0"/>
              </a:rPr>
              <a:t>подплывать близко к гидротехническим сооружениям, </a:t>
            </a:r>
            <a:r>
              <a:rPr lang="ru-RU" dirty="0" smtClean="0">
                <a:solidFill>
                  <a:schemeClr val="tx2"/>
                </a:solidFill>
                <a:latin typeface="Arial CYR" charset="-52"/>
                <a:cs typeface="Times New Roman" pitchFamily="18" charset="0"/>
              </a:rPr>
              <a:t>судам, выплывать </a:t>
            </a:r>
            <a:r>
              <a:rPr lang="ru-RU" dirty="0" smtClean="0">
                <a:solidFill>
                  <a:schemeClr val="tx2"/>
                </a:solidFill>
                <a:latin typeface="Arial CYR" charset="-52"/>
                <a:cs typeface="Times New Roman" pitchFamily="18" charset="0"/>
              </a:rPr>
              <a:t>на фарватер</a:t>
            </a:r>
            <a:endParaRPr lang="ru-RU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1470025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Простые правила: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700808"/>
            <a:ext cx="6400800" cy="3937992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tx2"/>
                </a:solidFill>
                <a:latin typeface="Arial CYR" charset="-52"/>
              </a:rPr>
              <a:t>Н</a:t>
            </a:r>
            <a:r>
              <a:rPr lang="ru-RU" dirty="0" smtClean="0">
                <a:solidFill>
                  <a:schemeClr val="tx2"/>
                </a:solidFill>
                <a:latin typeface="Arial CYR" charset="-52"/>
                <a:cs typeface="Times New Roman" pitchFamily="18" charset="0"/>
              </a:rPr>
              <a:t>е купаться в незнакомых </a:t>
            </a:r>
            <a:r>
              <a:rPr lang="ru-RU" dirty="0" smtClean="0">
                <a:solidFill>
                  <a:schemeClr val="tx2"/>
                </a:solidFill>
                <a:latin typeface="Arial CYR" charset="-52"/>
                <a:cs typeface="Times New Roman" pitchFamily="18" charset="0"/>
              </a:rPr>
              <a:t>местах 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tx2"/>
                </a:solidFill>
                <a:latin typeface="Arial CYR" charset="-52"/>
                <a:cs typeface="Times New Roman" pitchFamily="18" charset="0"/>
              </a:rPr>
              <a:t>Н</a:t>
            </a:r>
            <a:r>
              <a:rPr lang="ru-RU" dirty="0" smtClean="0">
                <a:solidFill>
                  <a:schemeClr val="tx2"/>
                </a:solidFill>
                <a:latin typeface="Arial CYR" charset="-52"/>
                <a:cs typeface="Times New Roman" pitchFamily="18" charset="0"/>
              </a:rPr>
              <a:t>е </a:t>
            </a:r>
            <a:r>
              <a:rPr lang="ru-RU" dirty="0" smtClean="0">
                <a:solidFill>
                  <a:schemeClr val="tx2"/>
                </a:solidFill>
                <a:latin typeface="Arial CYR" charset="-52"/>
                <a:cs typeface="Times New Roman" pitchFamily="18" charset="0"/>
              </a:rPr>
              <a:t>стараться плыть как можно дольше под </a:t>
            </a:r>
            <a:r>
              <a:rPr lang="ru-RU" dirty="0" smtClean="0">
                <a:solidFill>
                  <a:schemeClr val="tx2"/>
                </a:solidFill>
                <a:latin typeface="Arial CYR" charset="-52"/>
                <a:cs typeface="Times New Roman" pitchFamily="18" charset="0"/>
              </a:rPr>
              <a:t>водой 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tx2"/>
                </a:solidFill>
                <a:latin typeface="Arial CYR" charset="-52"/>
                <a:cs typeface="Times New Roman" pitchFamily="18" charset="0"/>
              </a:rPr>
              <a:t>Н</a:t>
            </a:r>
            <a:r>
              <a:rPr lang="ru-RU" dirty="0" smtClean="0">
                <a:solidFill>
                  <a:schemeClr val="tx2"/>
                </a:solidFill>
                <a:latin typeface="Arial CYR" charset="-52"/>
                <a:cs typeface="Times New Roman" pitchFamily="18" charset="0"/>
              </a:rPr>
              <a:t>е </a:t>
            </a:r>
            <a:r>
              <a:rPr lang="ru-RU" dirty="0" smtClean="0">
                <a:solidFill>
                  <a:schemeClr val="tx2"/>
                </a:solidFill>
                <a:latin typeface="Arial CYR" charset="-52"/>
                <a:cs typeface="Times New Roman" pitchFamily="18" charset="0"/>
              </a:rPr>
              <a:t>нарушать правил пользования </a:t>
            </a:r>
            <a:r>
              <a:rPr lang="ru-RU" dirty="0" err="1" smtClean="0">
                <a:solidFill>
                  <a:schemeClr val="tx2"/>
                </a:solidFill>
                <a:latin typeface="Arial CYR" charset="-52"/>
                <a:cs typeface="Times New Roman" pitchFamily="18" charset="0"/>
              </a:rPr>
              <a:t>плавсредствами</a:t>
            </a:r>
            <a:r>
              <a:rPr lang="ru-RU" dirty="0" smtClean="0">
                <a:solidFill>
                  <a:schemeClr val="tx2"/>
                </a:solidFill>
                <a:latin typeface="Arial CYR" charset="-52"/>
                <a:cs typeface="Times New Roman" pitchFamily="18" charset="0"/>
              </a:rPr>
              <a:t>.</a:t>
            </a:r>
            <a:r>
              <a:rPr lang="ru-RU" dirty="0" smtClean="0">
                <a:solidFill>
                  <a:schemeClr val="tx2"/>
                </a:solidFill>
              </a:rPr>
              <a:t> </a:t>
            </a:r>
            <a:endParaRPr lang="ru-RU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Содержимое 4" descr="0007-003-Tekhnika-spasenija-tonuschego-chelovek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575050" y="639309"/>
            <a:ext cx="5111750" cy="5120594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7544" y="980728"/>
            <a:ext cx="3008313" cy="4691063"/>
          </a:xfrm>
        </p:spPr>
        <p:txBody>
          <a:bodyPr/>
          <a:lstStyle/>
          <a:p>
            <a:r>
              <a:rPr lang="ru-RU" sz="2400" dirty="0" smtClean="0">
                <a:solidFill>
                  <a:schemeClr val="tx2"/>
                </a:solidFill>
              </a:rPr>
              <a:t>Оказавшись в воде, скиньте одежду и обувь. Если поблизости находятся </a:t>
            </a:r>
            <a:r>
              <a:rPr lang="ru-RU" sz="2400" dirty="0" err="1" smtClean="0">
                <a:solidFill>
                  <a:schemeClr val="tx2"/>
                </a:solidFill>
              </a:rPr>
              <a:t>плавсредства</a:t>
            </a:r>
            <a:r>
              <a:rPr lang="ru-RU" sz="2400" dirty="0" smtClean="0">
                <a:solidFill>
                  <a:schemeClr val="tx2"/>
                </a:solidFill>
              </a:rPr>
              <a:t>, постарайтесь подплыть к ним и посигнальте, чтобы вас заметили.</a:t>
            </a:r>
          </a:p>
          <a:p>
            <a:endParaRPr lang="ru-RU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141</Words>
  <Application>Microsoft Office PowerPoint</Application>
  <PresentationFormat>Экран (4:3)</PresentationFormat>
  <Paragraphs>15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Правила поведения во время купания в открытых водоемах </vt:lpstr>
      <vt:lpstr>Слайд 2</vt:lpstr>
      <vt:lpstr>Средства спасения</vt:lpstr>
      <vt:lpstr>Катаясь на лодке, нельзя:</vt:lpstr>
      <vt:lpstr>Простые правила: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rekom</dc:creator>
  <cp:lastModifiedBy>RePack by SPecialiST</cp:lastModifiedBy>
  <cp:revision>24</cp:revision>
  <dcterms:created xsi:type="dcterms:W3CDTF">2014-05-03T13:21:18Z</dcterms:created>
  <dcterms:modified xsi:type="dcterms:W3CDTF">2015-11-27T15:12:19Z</dcterms:modified>
</cp:coreProperties>
</file>