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13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39E5BF-48DD-4D08-BF50-262194912262}" type="datetimeFigureOut">
              <a:rPr lang="ru-RU" smtClean="0"/>
              <a:t>28.10.2015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F8D90A-5BBF-4CD3-97D6-BC43DBC7AB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39E5BF-48DD-4D08-BF50-262194912262}" type="datetimeFigureOut">
              <a:rPr lang="ru-RU" smtClean="0"/>
              <a:t>28.10.2015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F8D90A-5BBF-4CD3-97D6-BC43DBC7AB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39E5BF-48DD-4D08-BF50-262194912262}" type="datetimeFigureOut">
              <a:rPr lang="ru-RU" smtClean="0"/>
              <a:t>28.10.2015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F8D90A-5BBF-4CD3-97D6-BC43DBC7AB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39E5BF-48DD-4D08-BF50-262194912262}" type="datetimeFigureOut">
              <a:rPr lang="ru-RU" smtClean="0"/>
              <a:t>28.10.2015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F8D90A-5BBF-4CD3-97D6-BC43DBC7AB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39E5BF-48DD-4D08-BF50-262194912262}" type="datetimeFigureOut">
              <a:rPr lang="ru-RU" smtClean="0"/>
              <a:t>28.10.2015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F8D90A-5BBF-4CD3-97D6-BC43DBC7AB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39E5BF-48DD-4D08-BF50-262194912262}" type="datetimeFigureOut">
              <a:rPr lang="ru-RU" smtClean="0"/>
              <a:t>28.10.2015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F8D90A-5BBF-4CD3-97D6-BC43DBC7AB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39E5BF-48DD-4D08-BF50-262194912262}" type="datetimeFigureOut">
              <a:rPr lang="ru-RU" smtClean="0"/>
              <a:t>28.10.2015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F8D90A-5BBF-4CD3-97D6-BC43DBC7AB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39E5BF-48DD-4D08-BF50-262194912262}" type="datetimeFigureOut">
              <a:rPr lang="ru-RU" smtClean="0"/>
              <a:t>28.10.2015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F8D90A-5BBF-4CD3-97D6-BC43DBC7AB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39E5BF-48DD-4D08-BF50-262194912262}" type="datetimeFigureOut">
              <a:rPr lang="ru-RU" smtClean="0"/>
              <a:t>28.10.2015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F8D90A-5BBF-4CD3-97D6-BC43DBC7AB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39E5BF-48DD-4D08-BF50-262194912262}" type="datetimeFigureOut">
              <a:rPr lang="ru-RU" smtClean="0"/>
              <a:t>28.10.2015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F8D90A-5BBF-4CD3-97D6-BC43DBC7AB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39E5BF-48DD-4D08-BF50-262194912262}" type="datetimeFigureOut">
              <a:rPr lang="ru-RU" smtClean="0"/>
              <a:t>28.10.2015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F8D90A-5BBF-4CD3-97D6-BC43DBC7AB7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539E5BF-48DD-4D08-BF50-262194912262}" type="datetimeFigureOut">
              <a:rPr lang="ru-RU" smtClean="0"/>
              <a:t>28.10.2015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CF8D90A-5BBF-4CD3-97D6-BC43DBC7AB7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7%D0%B5%D0%BC%D0%BF%D0%B8%D0%BE%D0%BD%D0%B0%D1%82_%D0%BC%D0%B8%D1%80%D0%B0_%D0%BF%D0%BE_%D0%BD%D0%B0%D1%81%D1%82%D0%BE%D0%BB%D1%8C%D0%BD%D0%BE%D0%BC%D1%83_%D1%82%D0%B5%D0%BD%D0%BD%D0%B8%D1%81%D1%83" TargetMode="External"/><Relationship Id="rId2" Type="http://schemas.openxmlformats.org/officeDocument/2006/relationships/hyperlink" Target="https://ru.wikipedia.org/wiki/%D0%A1%D0%BF%D0%BE%D1%80%D1%8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u.wikipedia.org/wiki/%D0%9D%D0%B0%D1%81%D1%82%D0%BE%D0%BB%D1%8C%D0%BD%D1%8B%D0%B9_%D1%82%D0%B5%D0%BD%D0%BD%D0%B8%D1%81_%D0%BD%D0%B0_%D0%9E%D0%BB%D0%B8%D0%BC%D0%BF%D0%B8%D0%B9%D1%81%D0%BA%D0%B8%D1%85_%D0%B8%D0%B3%D1%80%D0%B0%D1%85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2564904"/>
            <a:ext cx="7772400" cy="2034528"/>
          </a:xfrm>
        </p:spPr>
        <p:txBody>
          <a:bodyPr/>
          <a:lstStyle/>
          <a:p>
            <a:pPr algn="ctr"/>
            <a:r>
              <a:rPr lang="ru-RU" dirty="0"/>
              <a:t> Тема проекта</a:t>
            </a:r>
            <a:r>
              <a:rPr lang="ru-RU" dirty="0" smtClean="0"/>
              <a:t>:</a:t>
            </a:r>
          </a:p>
          <a:p>
            <a:pPr algn="ctr"/>
            <a:r>
              <a:rPr lang="ru-RU" dirty="0" smtClean="0"/>
              <a:t>Настольный теннис , правила игры, история судейства.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95936" y="5805264"/>
            <a:ext cx="16081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2015 </a:t>
            </a:r>
            <a:r>
              <a:rPr lang="ru-RU" dirty="0" err="1" smtClean="0"/>
              <a:t>уч.год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436096" y="4869160"/>
            <a:ext cx="30963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Выполнил: Павлов П.С.</a:t>
            </a:r>
          </a:p>
          <a:p>
            <a:r>
              <a:rPr lang="ru-RU" dirty="0" smtClean="0"/>
              <a:t>                                                                                                        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786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238" y="620688"/>
            <a:ext cx="8183562" cy="5561448"/>
          </a:xfrm>
        </p:spPr>
      </p:pic>
    </p:spTree>
    <p:extLst>
      <p:ext uri="{BB962C8B-B14F-4D97-AF65-F5344CB8AC3E}">
        <p14:creationId xmlns:p14="http://schemas.microsoft.com/office/powerpoint/2010/main" val="581014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04664"/>
            <a:ext cx="8229600" cy="4525963"/>
          </a:xfrm>
        </p:spPr>
        <p:txBody>
          <a:bodyPr>
            <a:normAutofit/>
          </a:bodyPr>
          <a:lstStyle/>
          <a:p>
            <a:r>
              <a:rPr lang="ru-RU" sz="2800" b="1" i="0" dirty="0" smtClean="0">
                <a:solidFill>
                  <a:srgbClr val="252525"/>
                </a:solidFill>
                <a:effectLst/>
                <a:latin typeface="Arial"/>
              </a:rPr>
              <a:t>Настольный теннис</a:t>
            </a:r>
            <a:r>
              <a:rPr lang="ru-RU" sz="2800" b="0" i="0" dirty="0" smtClean="0">
                <a:solidFill>
                  <a:srgbClr val="252525"/>
                </a:solidFill>
                <a:effectLst/>
                <a:latin typeface="Arial"/>
              </a:rPr>
              <a:t> (также употребляется название </a:t>
            </a:r>
            <a:r>
              <a:rPr lang="ru-RU" sz="2800" b="1" i="0" dirty="0" smtClean="0">
                <a:solidFill>
                  <a:srgbClr val="252525"/>
                </a:solidFill>
                <a:effectLst/>
                <a:latin typeface="Arial"/>
              </a:rPr>
              <a:t>пинг-понг</a:t>
            </a:r>
            <a:r>
              <a:rPr lang="ru-RU" sz="2800" b="0" i="0" dirty="0" smtClean="0">
                <a:solidFill>
                  <a:srgbClr val="252525"/>
                </a:solidFill>
                <a:effectLst/>
                <a:latin typeface="Arial"/>
              </a:rPr>
              <a:t>) — вид </a:t>
            </a:r>
            <a:r>
              <a:rPr lang="ru-RU" sz="2800" b="0" i="0" u="none" strike="noStrike" dirty="0" smtClean="0">
                <a:solidFill>
                  <a:schemeClr val="bg1"/>
                </a:solidFill>
                <a:effectLst/>
                <a:latin typeface="Arial"/>
                <a:hlinkClick r:id="rId2" tooltip="Спорт"/>
              </a:rPr>
              <a:t>спорта</a:t>
            </a:r>
            <a:r>
              <a:rPr lang="ru-RU" sz="2800" b="0" i="0" dirty="0" smtClean="0">
                <a:solidFill>
                  <a:srgbClr val="252525"/>
                </a:solidFill>
                <a:effectLst/>
                <a:latin typeface="Arial"/>
              </a:rPr>
              <a:t>, спортивная игра, основанная на перекидывании специального мяча ракетками на игровом столе с сеткой по определённым правилам. Целью игроков является достижение ситуации, когда мяч не будет правильно отбит противником. Главные международные турниры — </a:t>
            </a:r>
            <a:r>
              <a:rPr lang="ru-RU" sz="2800" b="0" i="0" u="none" strike="noStrike" dirty="0" smtClean="0">
                <a:solidFill>
                  <a:srgbClr val="0B0080"/>
                </a:solidFill>
                <a:effectLst/>
                <a:latin typeface="Arial"/>
                <a:hlinkClick r:id="rId3" tooltip="Чемпионат мира по настольному теннису"/>
              </a:rPr>
              <a:t>чемпионат мира</a:t>
            </a:r>
            <a:r>
              <a:rPr lang="ru-RU" sz="2800" b="0" i="0" dirty="0" smtClean="0">
                <a:solidFill>
                  <a:srgbClr val="252525"/>
                </a:solidFill>
                <a:effectLst/>
                <a:latin typeface="Arial"/>
              </a:rPr>
              <a:t> и </a:t>
            </a:r>
            <a:r>
              <a:rPr lang="ru-RU" sz="2800" b="0" i="0" u="none" strike="noStrike" dirty="0" smtClean="0">
                <a:solidFill>
                  <a:srgbClr val="0B0080"/>
                </a:solidFill>
                <a:effectLst/>
                <a:latin typeface="Arial"/>
                <a:hlinkClick r:id="rId4" tooltip="Настольный теннис на Олимпийских играх"/>
              </a:rPr>
              <a:t>Олимпийские игры</a:t>
            </a:r>
            <a:r>
              <a:rPr lang="ru-RU" sz="2800" b="0" i="0" dirty="0" smtClean="0">
                <a:solidFill>
                  <a:srgbClr val="252525"/>
                </a:solidFill>
                <a:effectLst/>
                <a:latin typeface="Arial"/>
              </a:rPr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30439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92697"/>
            <a:ext cx="3888432" cy="2741026"/>
          </a:xfr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314787"/>
            <a:ext cx="4320480" cy="2563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986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183880" cy="46805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0" dirty="0">
                <a:solidFill>
                  <a:srgbClr val="000000"/>
                </a:solidFill>
                <a:effectLst/>
                <a:latin typeface="Times New Roman"/>
              </a:rPr>
              <a:t>Игра заключается в перебрасывании мяча ударами ракетки через сетку, натянутую поперек стола. Играть могут двое или четверо. Минимальные размеры помещения для 1 стола  - 7,7*4,5 м. </a:t>
            </a:r>
            <a:r>
              <a:rPr lang="ru-RU" sz="3100" b="0" dirty="0" smtClean="0">
                <a:solidFill>
                  <a:srgbClr val="000000"/>
                </a:solidFill>
                <a:effectLst/>
                <a:latin typeface="Times New Roman"/>
              </a:rPr>
              <a:t>Для игры </a:t>
            </a:r>
            <a:r>
              <a:rPr lang="ru-RU" sz="3100" b="0" dirty="0">
                <a:solidFill>
                  <a:srgbClr val="000000"/>
                </a:solidFill>
                <a:effectLst/>
                <a:latin typeface="Times New Roman"/>
              </a:rPr>
              <a:t>необходимо иметь</a:t>
            </a:r>
            <a:r>
              <a:rPr lang="ru-RU" sz="3100" b="0" dirty="0" smtClean="0">
                <a:solidFill>
                  <a:srgbClr val="000000"/>
                </a:solidFill>
                <a:effectLst/>
                <a:latin typeface="Times New Roman"/>
              </a:rPr>
              <a:t>:</a:t>
            </a:r>
            <a:br>
              <a:rPr lang="ru-RU" sz="3100" b="0" dirty="0" smtClean="0">
                <a:solidFill>
                  <a:srgbClr val="000000"/>
                </a:solidFill>
                <a:effectLst/>
                <a:latin typeface="Times New Roman"/>
              </a:rPr>
            </a:br>
            <a:r>
              <a:rPr lang="ru-RU" sz="3100" b="0" dirty="0" smtClean="0">
                <a:solidFill>
                  <a:srgbClr val="000000"/>
                </a:solidFill>
                <a:effectLst/>
                <a:latin typeface="Times New Roman"/>
              </a:rPr>
              <a:t>1 сетку</a:t>
            </a:r>
            <a:br>
              <a:rPr lang="ru-RU" sz="3100" b="0" dirty="0" smtClean="0">
                <a:solidFill>
                  <a:srgbClr val="000000"/>
                </a:solidFill>
                <a:effectLst/>
                <a:latin typeface="Times New Roman"/>
              </a:rPr>
            </a:br>
            <a:r>
              <a:rPr lang="ru-RU" sz="3100" b="0" dirty="0" smtClean="0">
                <a:solidFill>
                  <a:srgbClr val="000000"/>
                </a:solidFill>
                <a:effectLst/>
                <a:latin typeface="Times New Roman"/>
              </a:rPr>
              <a:t>2 стол</a:t>
            </a:r>
            <a:br>
              <a:rPr lang="ru-RU" sz="3100" b="0" dirty="0" smtClean="0">
                <a:solidFill>
                  <a:srgbClr val="000000"/>
                </a:solidFill>
                <a:effectLst/>
                <a:latin typeface="Times New Roman"/>
              </a:rPr>
            </a:br>
            <a:r>
              <a:rPr lang="ru-RU" sz="3100" b="0" dirty="0" smtClean="0">
                <a:solidFill>
                  <a:srgbClr val="000000"/>
                </a:solidFill>
                <a:effectLst/>
                <a:latin typeface="Times New Roman"/>
              </a:rPr>
              <a:t>4 ракетку </a:t>
            </a:r>
            <a:br>
              <a:rPr lang="ru-RU" sz="3100" b="0" dirty="0" smtClean="0">
                <a:solidFill>
                  <a:srgbClr val="000000"/>
                </a:solidFill>
                <a:effectLst/>
                <a:latin typeface="Times New Roman"/>
              </a:rPr>
            </a:br>
            <a:r>
              <a:rPr lang="ru-RU" sz="3100" b="0" dirty="0" smtClean="0">
                <a:solidFill>
                  <a:srgbClr val="000000"/>
                </a:solidFill>
                <a:effectLst/>
                <a:latin typeface="Times New Roman"/>
              </a:rPr>
              <a:t>2 мяч</a:t>
            </a:r>
            <a:r>
              <a:rPr lang="ru-RU" sz="2800" b="0" dirty="0" smtClean="0">
                <a:solidFill>
                  <a:srgbClr val="000000"/>
                </a:solidFill>
                <a:effectLst/>
                <a:latin typeface="Times New Roman"/>
              </a:rPr>
              <a:t/>
            </a:r>
            <a:br>
              <a:rPr lang="ru-RU" sz="2800" b="0" dirty="0" smtClean="0">
                <a:solidFill>
                  <a:srgbClr val="000000"/>
                </a:solidFill>
                <a:effectLst/>
                <a:latin typeface="Times New Roman"/>
              </a:rPr>
            </a:br>
            <a:r>
              <a:rPr lang="ru-RU" sz="2800" b="0" dirty="0" smtClean="0">
                <a:solidFill>
                  <a:srgbClr val="000000"/>
                </a:solidFill>
                <a:effectLst/>
                <a:latin typeface="Times New Roman"/>
              </a:rPr>
              <a:t/>
            </a:r>
            <a:br>
              <a:rPr lang="ru-RU" sz="2800" b="0" dirty="0" smtClean="0">
                <a:solidFill>
                  <a:srgbClr val="000000"/>
                </a:solidFill>
                <a:effectLst/>
                <a:latin typeface="Times New Roman"/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1098448"/>
          </a:xfrm>
        </p:spPr>
        <p:txBody>
          <a:bodyPr/>
          <a:lstStyle/>
          <a:p>
            <a:r>
              <a:rPr lang="ru-RU" dirty="0" smtClean="0"/>
              <a:t>Правила настольного тенниса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407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22984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Игра начинается с подачи мяча одним из игроков (по жребию). После удара ракеткой по мячу он должен сделать отскок от стола на стороне подающего, перелететь сетку, не задев ее, и коснуться стола на другой стороне. При подаче играющий, а также его ракетка и мяч должны находится за задней линией стола. Подача считается неправильной, если мяч подан над столом или с ходу (с 1 сентября 2002 г. - подача регламентируется новыми правилами). Если мяч при подаче сделал отскок от стола на стороне подающего, перелетел сетку, задев ее или стойки сетки, и коснулся стола на другой стороне , то проводят </a:t>
            </a:r>
            <a:r>
              <a:rPr lang="ru-RU" dirty="0" err="1"/>
              <a:t>переподачу</a:t>
            </a:r>
            <a:r>
              <a:rPr lang="ru-RU" dirty="0"/>
              <a:t>, а очко не засчитывают. Количество </a:t>
            </a:r>
            <a:r>
              <a:rPr lang="ru-RU" dirty="0" err="1"/>
              <a:t>переподач</a:t>
            </a:r>
            <a:r>
              <a:rPr lang="ru-RU" dirty="0"/>
              <a:t> не ограничено.</a:t>
            </a:r>
          </a:p>
        </p:txBody>
      </p:sp>
    </p:spTree>
    <p:extLst>
      <p:ext uri="{BB962C8B-B14F-4D97-AF65-F5344CB8AC3E}">
        <p14:creationId xmlns:p14="http://schemas.microsoft.com/office/powerpoint/2010/main" val="382946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50976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Принимающий отражает отскочивший на его стороне мяч обратно на сторону подающего; тот, в свою очередь, отправляет его на сторону принимающего, и так продолжается до тех пор, пока кто-либо из игроков не допустит ошибки. Каждая ошибка дает противнику 1 очко. Играющий выигрывает очко если противник: неправильно подаст мяч; отразит мяч с лета до его прикосновения к столу; отразит мяч за пределы стола; не сможет принять правильно посланный мяч; отражая мяч, тронет его ракеткой более одного раза или поймает мяч на ракетку, а потом бросит его; коснется мяча во время розыгрыша любой частью тела, находящейся над столом, или заденет сетку, стойку стола. После каждых 2 очков (до 1 сентября 2001 г. - каждых 5 очков) подача переходит к принимавшему. Партия считается выигранной после того, как один из игроков наберет 11 очков (до 1 сентября 2001 г. - наберет 21 очко) при перевесе не менее чем в 2 очка. При счете 10:10 (до 1 сентября 2001 г. - при счете 20:20) подачи чередуется после каждого очка. После каждой партии игроки меняются сторонами и очередностью подач. Игра состоит из 5 или 7 партий (до 1 сентября 2001 г. - число партий было 3 или 5).</a:t>
            </a:r>
          </a:p>
        </p:txBody>
      </p:sp>
    </p:spTree>
    <p:extLst>
      <p:ext uri="{BB962C8B-B14F-4D97-AF65-F5344CB8AC3E}">
        <p14:creationId xmlns:p14="http://schemas.microsoft.com/office/powerpoint/2010/main" val="405253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1196752"/>
            <a:ext cx="8183880" cy="4464496"/>
          </a:xfrm>
        </p:spPr>
        <p:txBody>
          <a:bodyPr>
            <a:noAutofit/>
          </a:bodyPr>
          <a:lstStyle/>
          <a:p>
            <a:r>
              <a:rPr lang="ru-RU" sz="2000" b="0" dirty="0">
                <a:solidFill>
                  <a:schemeClr val="tx1"/>
                </a:solidFill>
              </a:rPr>
              <a:t>По системе К. о., которая используется в основном в личных турнирах, проигравший выбывает из соответствующей дисциплины</a:t>
            </a:r>
            <a:r>
              <a:rPr lang="ru-RU" sz="2000" b="0" dirty="0" smtClean="0">
                <a:solidFill>
                  <a:schemeClr val="tx1"/>
                </a:solidFill>
              </a:rPr>
              <a:t>.</a:t>
            </a:r>
            <a:r>
              <a:rPr lang="ru-RU" sz="2000" b="0" dirty="0">
                <a:solidFill>
                  <a:schemeClr val="tx1"/>
                </a:solidFill>
              </a:rPr>
              <a:t/>
            </a:r>
            <a:br>
              <a:rPr lang="ru-RU" sz="2000" b="0" dirty="0">
                <a:solidFill>
                  <a:schemeClr val="tx1"/>
                </a:solidFill>
              </a:rPr>
            </a:br>
            <a:r>
              <a:rPr lang="ru-RU" sz="2000" b="0" dirty="0">
                <a:solidFill>
                  <a:schemeClr val="tx1"/>
                </a:solidFill>
              </a:rPr>
              <a:t>Кроме того, существует система игры «каждый против каждого». В командной борьбе победитель определяется посредством суммирования победных очков отдельных игр. Командные соревнования в большинстве своем проводятся по круговой системе.</a:t>
            </a:r>
            <a:br>
              <a:rPr lang="ru-RU" sz="2000" b="0" dirty="0">
                <a:solidFill>
                  <a:schemeClr val="tx1"/>
                </a:solidFill>
              </a:rPr>
            </a:br>
            <a:r>
              <a:rPr lang="ru-RU" sz="2000" b="0" dirty="0">
                <a:solidFill>
                  <a:schemeClr val="tx1"/>
                </a:solidFill>
              </a:rPr>
              <a:t>Борьба заканчивается, если команда больше не может проиграть (например, из 9 возможных игроков 5 выиграли; конечный результат между 5:0 и 5:4). В некоторых системах имеют место также ничейные результаты (исход).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1026440"/>
          </a:xfrm>
        </p:spPr>
        <p:txBody>
          <a:bodyPr/>
          <a:lstStyle/>
          <a:p>
            <a:r>
              <a:rPr lang="ru-RU" dirty="0" smtClean="0"/>
              <a:t>История судейства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477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06960"/>
          </a:xfrm>
        </p:spPr>
        <p:txBody>
          <a:bodyPr/>
          <a:lstStyle/>
          <a:p>
            <a:r>
              <a:rPr lang="ru-RU" dirty="0"/>
              <a:t>В каждом соревновании (турнир) назначается главный судья. Его решения в спорных вопросах окончательны. Он имеет право заменить судью или его помощника, дисквалифицировать игрока за несвоевременный приход или неспортивное поведение.</a:t>
            </a:r>
          </a:p>
        </p:txBody>
      </p:sp>
    </p:spTree>
    <p:extLst>
      <p:ext uri="{BB962C8B-B14F-4D97-AF65-F5344CB8AC3E}">
        <p14:creationId xmlns:p14="http://schemas.microsoft.com/office/powerpoint/2010/main" val="301154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78968"/>
          </a:xfrm>
        </p:spPr>
        <p:txBody>
          <a:bodyPr>
            <a:normAutofit fontScale="92500"/>
          </a:bodyPr>
          <a:lstStyle/>
          <a:p>
            <a:r>
              <a:rPr lang="ru-RU" dirty="0"/>
              <a:t>Судья обеспечивает непрерывный ход соревнований (игры), выносит решения по ходу игры и после каждого розыгрыша очка оповещает всех громко о счете партии. Он принимает фактические решения, которые не могут отменяться. Однако неправильная трактовка правил с его стороны может быть изменена главным судьей в результате протеста со стороны игрока или капитана команды. Если на игру назначаются линейные судьи или судьи, подсчитывающие чисто очков, то они могут выносить решения помимо основного судьи.</a:t>
            </a:r>
          </a:p>
        </p:txBody>
      </p:sp>
    </p:spTree>
    <p:extLst>
      <p:ext uri="{BB962C8B-B14F-4D97-AF65-F5344CB8AC3E}">
        <p14:creationId xmlns:p14="http://schemas.microsoft.com/office/powerpoint/2010/main" val="180045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38</TotalTime>
  <Words>549</Words>
  <Application>Microsoft Office PowerPoint</Application>
  <PresentationFormat>Экран (4:3)</PresentationFormat>
  <Paragraphs>14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Аспект</vt:lpstr>
      <vt:lpstr>Презентация PowerPoint</vt:lpstr>
      <vt:lpstr>Презентация PowerPoint</vt:lpstr>
      <vt:lpstr>Презентация PowerPoint</vt:lpstr>
      <vt:lpstr>Игра заключается в перебрасывании мяча ударами ракетки через сетку, натянутую поперек стола. Играть могут двое или четверо. Минимальные размеры помещения для 1 стола  - 7,7*4,5 м. Для игры необходимо иметь: 1 сетку 2 стол 4 ракетку  2 мяч  </vt:lpstr>
      <vt:lpstr>Презентация PowerPoint</vt:lpstr>
      <vt:lpstr>Презентация PowerPoint</vt:lpstr>
      <vt:lpstr>По системе К. о., которая используется в основном в личных турнирах, проигравший выбывает из соответствующей дисциплины. Кроме того, существует система игры «каждый против каждого». В командной борьбе победитель определяется посредством суммирования победных очков отдельных игр. Командные соревнования в большинстве своем проводятся по круговой системе. Борьба заканчивается, если команда больше не может проиграть (например, из 9 возможных игроков 5 выиграли; конечный результат между 5:0 и 5:4). В некоторых системах имеют место также ничейные результаты (исход).</vt:lpstr>
      <vt:lpstr>Презентация PowerPoint</vt:lpstr>
      <vt:lpstr>Презентация PowerPoint</vt:lpstr>
      <vt:lpstr>Презентация PowerPoint</vt:lpstr>
    </vt:vector>
  </TitlesOfParts>
  <Company>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4</cp:revision>
  <dcterms:created xsi:type="dcterms:W3CDTF">2015-10-28T14:10:27Z</dcterms:created>
  <dcterms:modified xsi:type="dcterms:W3CDTF">2015-10-28T14:48:51Z</dcterms:modified>
</cp:coreProperties>
</file>