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60"/>
  </p:normalViewPr>
  <p:slideViewPr>
    <p:cSldViewPr>
      <p:cViewPr varScale="1">
        <p:scale>
          <a:sx n="87" d="100"/>
          <a:sy n="87" d="100"/>
        </p:scale>
        <p:origin x="106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23EFCE-BFEA-431C-86CE-1AC0EC3ABA3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DAA617-5509-46E2-ADA8-A1478B335772}" type="datetimeFigureOut">
              <a:rPr lang="ru-RU" smtClean="0"/>
              <a:pPr/>
              <a:t>27.11.2015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23EFCE-BFEA-431C-86CE-1AC0EC3ABA3B}" type="slidenum">
              <a:rPr lang="ru-RU" smtClean="0"/>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2DAA617-5509-46E2-ADA8-A1478B335772}" type="datetimeFigureOut">
              <a:rPr lang="ru-RU" smtClean="0"/>
              <a:pPr/>
              <a:t>27.11.2015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123EFCE-BFEA-431C-86CE-1AC0EC3ABA3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лыжы\27804-1920x1200.jpeg"/>
          <p:cNvPicPr>
            <a:picLocks noChangeAspect="1" noChangeArrowheads="1"/>
          </p:cNvPicPr>
          <p:nvPr/>
        </p:nvPicPr>
        <p:blipFill rotWithShape="1">
          <a:blip r:embed="rId2">
            <a:extLst>
              <a:ext uri="{28A0092B-C50C-407E-A947-70E740481C1C}">
                <a14:useLocalDpi xmlns:a14="http://schemas.microsoft.com/office/drawing/2010/main" val="0"/>
              </a:ext>
            </a:extLst>
          </a:blip>
          <a:srcRect l="11398" r="5923"/>
          <a:stretch/>
        </p:blipFill>
        <p:spPr bwMode="auto">
          <a:xfrm>
            <a:off x="0" y="15689"/>
            <a:ext cx="9144000" cy="686969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5445224"/>
            <a:ext cx="8208912" cy="103797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6000" b="1" dirty="0" smtClean="0">
                <a:ln w="11430"/>
                <a:solidFill>
                  <a:srgbClr val="002060"/>
                </a:solidFill>
                <a:effectLst>
                  <a:outerShdw blurRad="80000" dist="40000" dir="5040000" algn="tl">
                    <a:srgbClr val="000000">
                      <a:alpha val="30000"/>
                    </a:srgbClr>
                  </a:outerShdw>
                  <a:reflection blurRad="6350" stA="55000" endA="50" endPos="85000" dir="5400000" sy="-100000" algn="bl" rotWithShape="0"/>
                </a:effectLst>
                <a:latin typeface="Garamond Premr Pro" pitchFamily="18" charset="0"/>
              </a:rPr>
              <a:t>ЛЫЖНЫЙ СПОРТ</a:t>
            </a:r>
            <a:endParaRPr lang="ru-RU" sz="6000" b="1" dirty="0">
              <a:ln w="11430"/>
              <a:solidFill>
                <a:srgbClr val="002060"/>
              </a:solidFill>
              <a:effectLst>
                <a:outerShdw blurRad="80000" dist="40000" dir="5040000" algn="tl">
                  <a:srgbClr val="000000">
                    <a:alpha val="30000"/>
                  </a:srgbClr>
                </a:outerShdw>
                <a:reflection blurRad="6350" stA="55000" endA="50" endPos="85000" dir="5400000" sy="-100000" algn="bl" rotWithShape="0"/>
              </a:effectLst>
              <a:latin typeface="Garamond Premr Pro" pitchFamily="18" charset="0"/>
            </a:endParaRPr>
          </a:p>
        </p:txBody>
      </p:sp>
    </p:spTree>
    <p:extLst>
      <p:ext uri="{BB962C8B-B14F-4D97-AF65-F5344CB8AC3E}">
        <p14:creationId xmlns:p14="http://schemas.microsoft.com/office/powerpoint/2010/main" val="387015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340768"/>
            <a:ext cx="7920880" cy="4801314"/>
          </a:xfrm>
          <a:prstGeom prst="rect">
            <a:avLst/>
          </a:prstGeom>
        </p:spPr>
        <p:txBody>
          <a:bodyPr wrap="square">
            <a:spAutoFit/>
          </a:bodyPr>
          <a:lstStyle/>
          <a:p>
            <a:pPr indent="539750"/>
            <a:r>
              <a:rPr lang="ru-RU" dirty="0" smtClean="0">
                <a:latin typeface="Bookman Old Style" pitchFamily="18" charset="0"/>
              </a:rPr>
              <a:t>1</a:t>
            </a:r>
            <a:r>
              <a:rPr lang="ru-RU" dirty="0">
                <a:latin typeface="Bookman Old Style" pitchFamily="18" charset="0"/>
              </a:rPr>
              <a:t>. На первый шаг правой ногой левая закончила отталкивание, вперед выносится левая рука с палкой (кольцами назад). Лыжник переходит к скольжению на правой лыже.</a:t>
            </a:r>
          </a:p>
          <a:p>
            <a:pPr indent="539750"/>
            <a:r>
              <a:rPr lang="ru-RU" dirty="0">
                <a:latin typeface="Bookman Old Style" pitchFamily="18" charset="0"/>
              </a:rPr>
              <a:t>2-3. На второй шаг (левой ногой) вперед выносится правая рука с палкой кольцом назад, а левая выводится кольцом вперед. Характерным для этого хода является скоростное положение палок в данный момент.</a:t>
            </a:r>
          </a:p>
          <a:p>
            <a:pPr indent="539750"/>
            <a:r>
              <a:rPr lang="ru-RU" dirty="0">
                <a:latin typeface="Bookman Old Style" pitchFamily="18" charset="0"/>
              </a:rPr>
              <a:t>4. В момент скольжения на левой лыже правая палка выводится кольцом вперед.</a:t>
            </a:r>
          </a:p>
          <a:p>
            <a:pPr indent="539750"/>
            <a:r>
              <a:rPr lang="ru-RU" dirty="0">
                <a:latin typeface="Bookman Old Style" pitchFamily="18" charset="0"/>
              </a:rPr>
              <a:t>5-6. С третьим шагом цикла (правой ногой) на снег для отталкивания ставится левая палка.</a:t>
            </a:r>
          </a:p>
          <a:p>
            <a:pPr indent="539750"/>
            <a:r>
              <a:rPr lang="ru-RU" dirty="0">
                <a:latin typeface="Bookman Old Style" pitchFamily="18" charset="0"/>
              </a:rPr>
              <a:t>7. Начало шага левой ногой и окончание толчка левой рукой.</a:t>
            </a:r>
          </a:p>
          <a:p>
            <a:pPr indent="539750"/>
            <a:r>
              <a:rPr lang="ru-RU" dirty="0">
                <a:latin typeface="Bookman Old Style" pitchFamily="18" charset="0"/>
              </a:rPr>
              <a:t>8-9. С последним шагом левой ногой правая палка ставится на снег и правая рука выполняет отталкивание.</a:t>
            </a:r>
          </a:p>
          <a:p>
            <a:pPr indent="539750"/>
            <a:r>
              <a:rPr lang="ru-RU" dirty="0">
                <a:latin typeface="Bookman Old Style" pitchFamily="18" charset="0"/>
              </a:rPr>
              <a:t>10. Закончен толчок правой рукой, начинаются шаг правой ногой и вынос левой руки с палкой.</a:t>
            </a:r>
          </a:p>
          <a:p>
            <a:pPr indent="539750"/>
            <a:r>
              <a:rPr lang="ru-RU" dirty="0">
                <a:latin typeface="Bookman Old Style" pitchFamily="18" charset="0"/>
              </a:rPr>
              <a:t>Цикл движений повторяется.</a:t>
            </a:r>
          </a:p>
        </p:txBody>
      </p:sp>
      <p:sp>
        <p:nvSpPr>
          <p:cNvPr id="4" name="Прямоугольник с двумя скругленными противолежащими углами 3"/>
          <p:cNvSpPr/>
          <p:nvPr/>
        </p:nvSpPr>
        <p:spPr>
          <a:xfrm>
            <a:off x="251520" y="624181"/>
            <a:ext cx="8496944" cy="428555"/>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ru-RU" sz="2300" dirty="0">
                <a:latin typeface="Bookman Old Style" pitchFamily="18" charset="0"/>
              </a:rPr>
              <a:t>Цикл движений в попеременном </a:t>
            </a:r>
            <a:r>
              <a:rPr lang="ru-RU" sz="2300" dirty="0" err="1">
                <a:latin typeface="Bookman Old Style" pitchFamily="18" charset="0"/>
              </a:rPr>
              <a:t>четырехшажном</a:t>
            </a:r>
            <a:r>
              <a:rPr lang="ru-RU" sz="2300" dirty="0">
                <a:latin typeface="Bookman Old Style" pitchFamily="18" charset="0"/>
              </a:rPr>
              <a:t> ходе</a:t>
            </a:r>
          </a:p>
        </p:txBody>
      </p:sp>
    </p:spTree>
    <p:extLst>
      <p:ext uri="{BB962C8B-B14F-4D97-AF65-F5344CB8AC3E}">
        <p14:creationId xmlns:p14="http://schemas.microsoft.com/office/powerpoint/2010/main" val="1244203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67717"/>
            <a:ext cx="8496944" cy="6001643"/>
          </a:xfrm>
          <a:prstGeom prst="rect">
            <a:avLst/>
          </a:prstGeom>
        </p:spPr>
        <p:txBody>
          <a:bodyPr wrap="square">
            <a:spAutoFit/>
          </a:bodyPr>
          <a:lstStyle/>
          <a:p>
            <a:pPr indent="539750"/>
            <a:r>
              <a:rPr lang="ru-RU" sz="1600" dirty="0" smtClean="0">
                <a:latin typeface="Bookman Old Style" pitchFamily="18" charset="0"/>
              </a:rPr>
              <a:t>В </a:t>
            </a:r>
            <a:r>
              <a:rPr lang="ru-RU" sz="1600" dirty="0">
                <a:latin typeface="Bookman Old Style" pitchFamily="18" charset="0"/>
              </a:rPr>
              <a:t>попеременном </a:t>
            </a:r>
            <a:r>
              <a:rPr lang="ru-RU" sz="1600" dirty="0" err="1">
                <a:latin typeface="Bookman Old Style" pitchFamily="18" charset="0"/>
              </a:rPr>
              <a:t>двухшажном</a:t>
            </a:r>
            <a:r>
              <a:rPr lang="ru-RU" sz="1600" dirty="0">
                <a:latin typeface="Bookman Old Style" pitchFamily="18" charset="0"/>
              </a:rPr>
              <a:t> вы будто шли-скользили, отталкиваясь то одной палкой и лыжей (правая рука - левая нога), то другой. Во всех же одновременных ходах лыжник отталкивается сразу двумя палками. Отсюда и название - «одновременные».</a:t>
            </a:r>
          </a:p>
          <a:p>
            <a:pPr indent="539750"/>
            <a:r>
              <a:rPr lang="ru-RU" sz="1600" dirty="0">
                <a:latin typeface="Bookman Old Style" pitchFamily="18" charset="0"/>
              </a:rPr>
              <a:t>Таким образом, основным элементом одновременных ходов является одновременное отталкивание палками. Этот элемент общий для всех ходов, и удобнее его анализировать на примере одновременного </a:t>
            </a:r>
            <a:r>
              <a:rPr lang="ru-RU" sz="1600" dirty="0" err="1">
                <a:latin typeface="Bookman Old Style" pitchFamily="18" charset="0"/>
              </a:rPr>
              <a:t>бесшажного</a:t>
            </a:r>
            <a:r>
              <a:rPr lang="ru-RU" sz="1600" dirty="0">
                <a:latin typeface="Bookman Old Style" pitchFamily="18" charset="0"/>
              </a:rPr>
              <a:t> хода. Кроме того, следует рассмотреть и другие общие требования к технике одновременных ходов.</a:t>
            </a:r>
          </a:p>
          <a:p>
            <a:pPr indent="539750"/>
            <a:r>
              <a:rPr lang="ru-RU" sz="1600" dirty="0">
                <a:latin typeface="Bookman Old Style" pitchFamily="18" charset="0"/>
              </a:rPr>
              <a:t>Различают три одновременных хода: </a:t>
            </a:r>
            <a:r>
              <a:rPr lang="ru-RU" sz="1600" dirty="0" err="1">
                <a:latin typeface="Bookman Old Style" pitchFamily="18" charset="0"/>
              </a:rPr>
              <a:t>бесшажный</a:t>
            </a:r>
            <a:r>
              <a:rPr lang="ru-RU" sz="1600" dirty="0">
                <a:latin typeface="Bookman Old Style" pitchFamily="18" charset="0"/>
              </a:rPr>
              <a:t>, одношажный и </a:t>
            </a:r>
            <a:r>
              <a:rPr lang="ru-RU" sz="1600" dirty="0" err="1">
                <a:latin typeface="Bookman Old Style" pitchFamily="18" charset="0"/>
              </a:rPr>
              <a:t>двухшажный</a:t>
            </a:r>
            <a:r>
              <a:rPr lang="ru-RU" sz="1600" dirty="0">
                <a:latin typeface="Bookman Old Style" pitchFamily="18" charset="0"/>
              </a:rPr>
              <a:t>.</a:t>
            </a:r>
          </a:p>
          <a:p>
            <a:pPr indent="539750"/>
            <a:r>
              <a:rPr lang="ru-RU" sz="1600" dirty="0">
                <a:latin typeface="Bookman Old Style" pitchFamily="18" charset="0"/>
              </a:rPr>
              <a:t>В </a:t>
            </a:r>
            <a:r>
              <a:rPr lang="ru-RU" sz="1600" dirty="0" err="1">
                <a:latin typeface="Bookman Old Style" pitchFamily="18" charset="0"/>
              </a:rPr>
              <a:t>бесшажном</a:t>
            </a:r>
            <a:r>
              <a:rPr lang="ru-RU" sz="1600" dirty="0">
                <a:latin typeface="Bookman Old Style" pitchFamily="18" charset="0"/>
              </a:rPr>
              <a:t> вы «стоите» на двух лыжах и передвигаетесь вперед за счет отталкивания палками, сильно сгибаясь в пояснице.</a:t>
            </a:r>
          </a:p>
          <a:p>
            <a:pPr indent="539750"/>
            <a:r>
              <a:rPr lang="ru-RU" sz="1600" dirty="0">
                <a:latin typeface="Bookman Old Style" pitchFamily="18" charset="0"/>
              </a:rPr>
              <a:t>В одношажном - на один толчок ногой (правой или левой) вы отталкиваетесь двумя палками.</a:t>
            </a:r>
          </a:p>
          <a:p>
            <a:pPr indent="539750"/>
            <a:r>
              <a:rPr lang="ru-RU" sz="1600" dirty="0">
                <a:latin typeface="Bookman Old Style" pitchFamily="18" charset="0"/>
              </a:rPr>
              <a:t>В </a:t>
            </a:r>
            <a:r>
              <a:rPr lang="ru-RU" sz="1600" dirty="0" err="1">
                <a:latin typeface="Bookman Old Style" pitchFamily="18" charset="0"/>
              </a:rPr>
              <a:t>двухшажном</a:t>
            </a:r>
            <a:r>
              <a:rPr lang="ru-RU" sz="1600" dirty="0">
                <a:latin typeface="Bookman Old Style" pitchFamily="18" charset="0"/>
              </a:rPr>
              <a:t> - после двух шагов на лыжах (вроде бы с разбега) - толчок палками.</a:t>
            </a:r>
          </a:p>
          <a:p>
            <a:pPr indent="539750"/>
            <a:r>
              <a:rPr lang="ru-RU" sz="1600" dirty="0">
                <a:latin typeface="Bookman Old Style" pitchFamily="18" charset="0"/>
              </a:rPr>
              <a:t>По затрате физических усилий в единицу времени (то есть по нагрузке) одновременные ходы труднее, а по передвижению - быстрее, чем попеременный. И поэтому, чтобы не перенапрячься и чтобы ходы эти получались легко, красиво, разучивать их целесообразнее опять же под небольшой уклон по хорошо накатанной лыжне: вверх поднимаетесь ступающим шагом, отдыхая, набираясь сил, вниз - то </a:t>
            </a:r>
            <a:r>
              <a:rPr lang="ru-RU" sz="1600" dirty="0" err="1">
                <a:latin typeface="Bookman Old Style" pitchFamily="18" charset="0"/>
              </a:rPr>
              <a:t>бесшажным</a:t>
            </a:r>
            <a:r>
              <a:rPr lang="ru-RU" sz="1600" dirty="0">
                <a:latin typeface="Bookman Old Style" pitchFamily="18" charset="0"/>
              </a:rPr>
              <a:t>, то одношажным, то </a:t>
            </a:r>
            <a:r>
              <a:rPr lang="ru-RU" sz="1600" dirty="0" err="1">
                <a:latin typeface="Bookman Old Style" pitchFamily="18" charset="0"/>
              </a:rPr>
              <a:t>двухшажным</a:t>
            </a:r>
            <a:r>
              <a:rPr lang="ru-RU" sz="1600" dirty="0">
                <a:latin typeface="Bookman Old Style" pitchFamily="18" charset="0"/>
              </a:rPr>
              <a:t> одновременными ходами.</a:t>
            </a:r>
          </a:p>
        </p:txBody>
      </p:sp>
      <p:sp>
        <p:nvSpPr>
          <p:cNvPr id="3" name="Прямоугольник с двумя скругленными противолежащими углами 2"/>
          <p:cNvSpPr/>
          <p:nvPr/>
        </p:nvSpPr>
        <p:spPr>
          <a:xfrm>
            <a:off x="827584" y="249894"/>
            <a:ext cx="4320480" cy="428555"/>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dirty="0" smtClean="0">
                <a:latin typeface="Bookman Old Style" pitchFamily="18" charset="0"/>
              </a:rPr>
              <a:t>Одновременный </a:t>
            </a:r>
            <a:r>
              <a:rPr lang="ru-RU" sz="2400" dirty="0">
                <a:latin typeface="Bookman Old Style" pitchFamily="18" charset="0"/>
              </a:rPr>
              <a:t>ход</a:t>
            </a:r>
            <a:endParaRPr lang="ru-RU" sz="2400" dirty="0"/>
          </a:p>
        </p:txBody>
      </p:sp>
    </p:spTree>
    <p:extLst>
      <p:ext uri="{BB962C8B-B14F-4D97-AF65-F5344CB8AC3E}">
        <p14:creationId xmlns:p14="http://schemas.microsoft.com/office/powerpoint/2010/main" val="273413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59461"/>
            <a:ext cx="7992888" cy="5355312"/>
          </a:xfrm>
          <a:prstGeom prst="rect">
            <a:avLst/>
          </a:prstGeom>
        </p:spPr>
        <p:txBody>
          <a:bodyPr wrap="square">
            <a:spAutoFit/>
          </a:bodyPr>
          <a:lstStyle/>
          <a:p>
            <a:pPr indent="633413"/>
            <a:r>
              <a:rPr lang="ru-RU" b="1" dirty="0" err="1">
                <a:latin typeface="Bookman Old Style" pitchFamily="18" charset="0"/>
              </a:rPr>
              <a:t>Бесшажный</a:t>
            </a:r>
            <a:r>
              <a:rPr lang="ru-RU" b="1" dirty="0">
                <a:latin typeface="Bookman Old Style" pitchFamily="18" charset="0"/>
              </a:rPr>
              <a:t> ход</a:t>
            </a:r>
            <a:r>
              <a:rPr lang="ru-RU" dirty="0">
                <a:latin typeface="Bookman Old Style" pitchFamily="18" charset="0"/>
              </a:rPr>
              <a:t> - самый быстрый. Его обычно применяют на пологих спусках по </a:t>
            </a:r>
            <a:r>
              <a:rPr lang="ru-RU" dirty="0" err="1">
                <a:latin typeface="Bookman Old Style" pitchFamily="18" charset="0"/>
              </a:rPr>
              <a:t>ледянистым</a:t>
            </a:r>
            <a:r>
              <a:rPr lang="ru-RU" dirty="0">
                <a:latin typeface="Bookman Old Style" pitchFamily="18" charset="0"/>
              </a:rPr>
              <a:t> накатанным лыжням.</a:t>
            </a:r>
          </a:p>
          <a:p>
            <a:pPr indent="633413"/>
            <a:r>
              <a:rPr lang="ru-RU" dirty="0">
                <a:latin typeface="Bookman Old Style" pitchFamily="18" charset="0"/>
              </a:rPr>
              <a:t>Одновременный </a:t>
            </a:r>
            <a:r>
              <a:rPr lang="ru-RU" dirty="0" err="1">
                <a:latin typeface="Bookman Old Style" pitchFamily="18" charset="0"/>
              </a:rPr>
              <a:t>бесшажный</a:t>
            </a:r>
            <a:r>
              <a:rPr lang="ru-RU" dirty="0">
                <a:latin typeface="Bookman Old Style" pitchFamily="18" charset="0"/>
              </a:rPr>
              <a:t> ход применяется при отличном скольжении и с твердой опорой для палок на равнине, при хорошем скольжении - на пологих спусках, при плохом - на спусках средней крутизны. Кроме этого, его целесообразно применять на раскатанных и леденистых участках лыжни, когда попытка сделать шаг может привести к потере равновесия, а передвижение в таких условиях скольжения возможно только за счет одновременного отталкивания палками.</a:t>
            </a:r>
          </a:p>
          <a:p>
            <a:pPr indent="633413"/>
            <a:r>
              <a:rPr lang="ru-RU" dirty="0">
                <a:latin typeface="Bookman Old Style" pitchFamily="18" charset="0"/>
              </a:rPr>
              <a:t>Очень важно во время лыжных гонок своевременно перейти на этот ход (если есть соответствующие условия), так как по сравнению с другими ходами скорость передвижения выше, а также в связи с достаточной экономичностью хода. Скорость передвижения при данном способе поддерживается только за счет одновременных толчков палками, скольжение происходит все время на двух лыжах, поэтому основная нагрузка падает на мышцы рук и туловища (мышцам нижних конечностей предоставляется относительный отдых).</a:t>
            </a:r>
          </a:p>
        </p:txBody>
      </p:sp>
      <p:sp>
        <p:nvSpPr>
          <p:cNvPr id="4" name="Прямоугольник с двумя скругленными противолежащими углами 3"/>
          <p:cNvSpPr/>
          <p:nvPr/>
        </p:nvSpPr>
        <p:spPr>
          <a:xfrm>
            <a:off x="1016455" y="548680"/>
            <a:ext cx="4320480" cy="428555"/>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dirty="0" err="1" smtClean="0">
                <a:latin typeface="Bookman Old Style" pitchFamily="18" charset="0"/>
              </a:rPr>
              <a:t>Бесшажный</a:t>
            </a:r>
            <a:r>
              <a:rPr lang="ru-RU" sz="2400" dirty="0" smtClean="0">
                <a:latin typeface="Bookman Old Style" pitchFamily="18" charset="0"/>
              </a:rPr>
              <a:t> </a:t>
            </a:r>
            <a:r>
              <a:rPr lang="ru-RU" sz="2400" dirty="0">
                <a:latin typeface="Bookman Old Style" pitchFamily="18" charset="0"/>
              </a:rPr>
              <a:t>ход</a:t>
            </a:r>
            <a:endParaRPr lang="ru-RU" sz="2400" dirty="0"/>
          </a:p>
        </p:txBody>
      </p:sp>
    </p:spTree>
    <p:extLst>
      <p:ext uri="{BB962C8B-B14F-4D97-AF65-F5344CB8AC3E}">
        <p14:creationId xmlns:p14="http://schemas.microsoft.com/office/powerpoint/2010/main" val="2262955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6"/>
            <a:ext cx="8568952" cy="5355312"/>
          </a:xfrm>
          <a:prstGeom prst="rect">
            <a:avLst/>
          </a:prstGeom>
        </p:spPr>
        <p:txBody>
          <a:bodyPr wrap="square">
            <a:spAutoFit/>
          </a:bodyPr>
          <a:lstStyle/>
          <a:p>
            <a:pPr indent="633413"/>
            <a:r>
              <a:rPr lang="ru-RU" dirty="0">
                <a:latin typeface="Bookman Old Style" pitchFamily="18" charset="0"/>
              </a:rPr>
              <a:t>Одновременный </a:t>
            </a:r>
            <a:r>
              <a:rPr lang="ru-RU" dirty="0" err="1">
                <a:latin typeface="Bookman Old Style" pitchFamily="18" charset="0"/>
              </a:rPr>
              <a:t>бесшажный</a:t>
            </a:r>
            <a:r>
              <a:rPr lang="ru-RU" dirty="0">
                <a:latin typeface="Bookman Old Style" pitchFamily="18" charset="0"/>
              </a:rPr>
              <a:t> ход выполняется следующим образом:</a:t>
            </a:r>
          </a:p>
          <a:p>
            <a:pPr indent="633413"/>
            <a:r>
              <a:rPr lang="ru-RU" dirty="0">
                <a:latin typeface="Bookman Old Style" pitchFamily="18" charset="0"/>
              </a:rPr>
              <a:t>1. После окончания толчка руками лыжник скользит, согнувшись на двух лыжах, голова чуть приподнята.</a:t>
            </a:r>
          </a:p>
          <a:p>
            <a:pPr indent="633413"/>
            <a:r>
              <a:rPr lang="ru-RU" dirty="0">
                <a:latin typeface="Bookman Old Style" pitchFamily="18" charset="0"/>
              </a:rPr>
              <a:t>2-3. Продолжается скольжение, лыжник медленно выпрямляется и легким маятникообразным движением выносит палки вперед.</a:t>
            </a:r>
          </a:p>
          <a:p>
            <a:pPr indent="633413"/>
            <a:r>
              <a:rPr lang="ru-RU" dirty="0">
                <a:latin typeface="Bookman Old Style" pitchFamily="18" charset="0"/>
              </a:rPr>
              <a:t>4. Лыжник почти полностью выпрямляется, начинается подготовка к отталкиванию - масса тела перемещается на носки, ноги слегка сгибаются, палки выведены вперед перед постановкой на снег.</a:t>
            </a:r>
          </a:p>
          <a:p>
            <a:pPr indent="633413"/>
            <a:r>
              <a:rPr lang="ru-RU" dirty="0">
                <a:latin typeface="Bookman Old Style" pitchFamily="18" charset="0"/>
              </a:rPr>
              <a:t>5. Палки ставятся на снег чуть впереди креплений, начинается толчок руками.</a:t>
            </a:r>
          </a:p>
          <a:p>
            <a:pPr indent="633413"/>
            <a:r>
              <a:rPr lang="ru-RU" dirty="0">
                <a:latin typeface="Bookman Old Style" pitchFamily="18" charset="0"/>
              </a:rPr>
              <a:t>6. Основное усилие на палки развивается за счет сгибания туловища. Угол сгибания рук в локтевых суставах несколько уменьшается.</a:t>
            </a:r>
          </a:p>
          <a:p>
            <a:pPr indent="633413"/>
            <a:r>
              <a:rPr lang="ru-RU" dirty="0">
                <a:latin typeface="Bookman Old Style" pitchFamily="18" charset="0"/>
              </a:rPr>
              <a:t>7-8. Толчок заканчивается полным разгибанием рук. Кисти рук находятся на уровне не выше колен, угол наклона палок наибольший.</a:t>
            </a:r>
          </a:p>
          <a:p>
            <a:pPr indent="633413"/>
            <a:r>
              <a:rPr lang="ru-RU" dirty="0">
                <a:latin typeface="Bookman Old Style" pitchFamily="18" charset="0"/>
              </a:rPr>
              <a:t>9. После окончания толчка лыжник по инерции скользит, согнувшись, на двух лыжах.</a:t>
            </a:r>
          </a:p>
          <a:p>
            <a:pPr indent="633413"/>
            <a:r>
              <a:rPr lang="ru-RU" dirty="0">
                <a:latin typeface="Bookman Old Style" pitchFamily="18" charset="0"/>
              </a:rPr>
              <a:t>Цикл движений повторяется.</a:t>
            </a:r>
          </a:p>
        </p:txBody>
      </p:sp>
    </p:spTree>
    <p:extLst>
      <p:ext uri="{BB962C8B-B14F-4D97-AF65-F5344CB8AC3E}">
        <p14:creationId xmlns:p14="http://schemas.microsoft.com/office/powerpoint/2010/main" val="384198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224" y="545187"/>
            <a:ext cx="8568952" cy="6340197"/>
          </a:xfrm>
          <a:prstGeom prst="rect">
            <a:avLst/>
          </a:prstGeom>
        </p:spPr>
        <p:txBody>
          <a:bodyPr wrap="square">
            <a:spAutoFit/>
          </a:bodyPr>
          <a:lstStyle/>
          <a:p>
            <a:pPr indent="633413"/>
            <a:r>
              <a:rPr lang="ru-RU" sz="1400" b="1" dirty="0">
                <a:latin typeface="Bookman Old Style" pitchFamily="18" charset="0"/>
              </a:rPr>
              <a:t>Одношажный</a:t>
            </a:r>
            <a:r>
              <a:rPr lang="ru-RU" sz="1400" dirty="0">
                <a:latin typeface="Bookman Old Style" pitchFamily="18" charset="0"/>
              </a:rPr>
              <a:t> ход является одним из основных, наиболее часто применяемых при передвижении на лыжах, так как позволяет развить высокую скорость скольжения - до 8 м/с. Чаще всего ход используется на равнине при хорошем скольжении и при твердой опоре для палок. С ухудшением условий скольжения его можно применять на пологих спусках. При отличном скольжении высококвалифицированные лыжники могут проходить начало пологих подъемов (при переходе на высокой скорости от равнины в подъем), используя этот ход. Цикл одновременного хода состоит из одного скользящего шага и одновременного толчка палками с последующим скольжением на обеих лыжах.</a:t>
            </a:r>
          </a:p>
          <a:p>
            <a:pPr indent="633413"/>
            <a:r>
              <a:rPr lang="ru-RU" sz="1400" dirty="0">
                <a:latin typeface="Bookman Old Style" pitchFamily="18" charset="0"/>
              </a:rPr>
              <a:t>Различают два варианта одновременного одношажного хода. Отличие связано с изменением согласованности в работе рук и ног. Основной вариант - руки выносят палки вперед до начала толчка ногой, толчок руками начинается сразу после окончания отталкивания ногой (два толчка следуют непрерывно один за другим). Стартовый вариант - одновременно с толчком ногой палки выносятся вперед, а отталкивание палками выполняется после небольшого проката на одной лыже. Основной вариант более экономичен (общее время цикла примерно на 0,4 с больше, чем в скоростном), так как частота движений ниже. Естественно, что скорость скольжения в основном варианте чуть меньше, чем в скоростном (на 1-2 м/с).</a:t>
            </a:r>
          </a:p>
          <a:p>
            <a:pPr indent="633413"/>
            <a:r>
              <a:rPr lang="ru-RU" sz="1400" dirty="0">
                <a:latin typeface="Bookman Old Style" pitchFamily="18" charset="0"/>
              </a:rPr>
              <a:t>Основной вариант выполняется следующим образом:</a:t>
            </a:r>
          </a:p>
          <a:p>
            <a:pPr indent="633413"/>
            <a:r>
              <a:rPr lang="ru-RU" sz="1400" dirty="0">
                <a:latin typeface="Bookman Old Style" pitchFamily="18" charset="0"/>
              </a:rPr>
              <a:t>1. После окончания толчка руками лыжник скользит на лыжах.</a:t>
            </a:r>
          </a:p>
          <a:p>
            <a:pPr indent="633413"/>
            <a:r>
              <a:rPr lang="ru-RU" sz="1400" dirty="0">
                <a:latin typeface="Bookman Old Style" pitchFamily="18" charset="0"/>
              </a:rPr>
              <a:t>2. Медленно выпрямляясь, выводит палки вперед.</a:t>
            </a:r>
          </a:p>
          <a:p>
            <a:pPr indent="633413"/>
            <a:r>
              <a:rPr lang="ru-RU" sz="1400" dirty="0">
                <a:latin typeface="Bookman Old Style" pitchFamily="18" charset="0"/>
              </a:rPr>
              <a:t>3. Предварительно перенеся вес тела на левую ногу, лыжник выполняет толчок левой ногой одновременно с постановкой палок на снег.</a:t>
            </a:r>
          </a:p>
          <a:p>
            <a:pPr indent="633413"/>
            <a:r>
              <a:rPr lang="ru-RU" sz="1400" dirty="0">
                <a:latin typeface="Bookman Old Style" pitchFamily="18" charset="0"/>
              </a:rPr>
              <a:t>4. В момент окончания толчка ногой начинается отталкивание руками, которое выполняется так же, как и в других одновременных ходах.</a:t>
            </a:r>
          </a:p>
          <a:p>
            <a:pPr indent="633413"/>
            <a:r>
              <a:rPr lang="ru-RU" sz="1400" dirty="0">
                <a:latin typeface="Bookman Old Style" pitchFamily="18" charset="0"/>
              </a:rPr>
              <a:t>5-6. Лыжник скользит на правой лыже, продолжая толчок руками. Левая нога активным маховым движением выносится вперед и приставляется к опорной в момент окончания толчка руками.</a:t>
            </a:r>
          </a:p>
          <a:p>
            <a:pPr indent="633413"/>
            <a:r>
              <a:rPr lang="ru-RU" sz="1400" dirty="0">
                <a:latin typeface="Bookman Old Style" pitchFamily="18" charset="0"/>
              </a:rPr>
              <a:t>7. Толчок руками закончен, лыжник скользит на двух лыжах.</a:t>
            </a:r>
          </a:p>
          <a:p>
            <a:pPr indent="633413"/>
            <a:r>
              <a:rPr lang="ru-RU" sz="1400" dirty="0">
                <a:latin typeface="Bookman Old Style" pitchFamily="18" charset="0"/>
              </a:rPr>
              <a:t>Цикл движений повторяется.</a:t>
            </a:r>
          </a:p>
        </p:txBody>
      </p:sp>
      <p:sp>
        <p:nvSpPr>
          <p:cNvPr id="4" name="Прямоугольник с двумя скругленными противолежащими углами 3"/>
          <p:cNvSpPr/>
          <p:nvPr/>
        </p:nvSpPr>
        <p:spPr>
          <a:xfrm>
            <a:off x="1043608" y="116632"/>
            <a:ext cx="4320480" cy="428555"/>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dirty="0">
                <a:latin typeface="Bookman Old Style" pitchFamily="18" charset="0"/>
              </a:rPr>
              <a:t>Одношажный ход</a:t>
            </a:r>
            <a:endParaRPr lang="ru-RU" sz="2400" dirty="0"/>
          </a:p>
        </p:txBody>
      </p:sp>
    </p:spTree>
    <p:extLst>
      <p:ext uri="{BB962C8B-B14F-4D97-AF65-F5344CB8AC3E}">
        <p14:creationId xmlns:p14="http://schemas.microsoft.com/office/powerpoint/2010/main" val="326698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671" y="545187"/>
            <a:ext cx="8640960" cy="6340197"/>
          </a:xfrm>
          <a:prstGeom prst="rect">
            <a:avLst/>
          </a:prstGeom>
        </p:spPr>
        <p:txBody>
          <a:bodyPr wrap="square">
            <a:spAutoFit/>
          </a:bodyPr>
          <a:lstStyle/>
          <a:p>
            <a:pPr indent="633413"/>
            <a:r>
              <a:rPr lang="ru-RU" sz="1400" dirty="0" smtClean="0">
                <a:latin typeface="Bookman Old Style" pitchFamily="18" charset="0"/>
              </a:rPr>
              <a:t>Одновременный </a:t>
            </a:r>
            <a:r>
              <a:rPr lang="ru-RU" sz="1400" dirty="0" err="1">
                <a:latin typeface="Bookman Old Style" pitchFamily="18" charset="0"/>
              </a:rPr>
              <a:t>двухшажный</a:t>
            </a:r>
            <a:r>
              <a:rPr lang="ru-RU" sz="1400" dirty="0">
                <a:latin typeface="Bookman Old Style" pitchFamily="18" charset="0"/>
              </a:rPr>
              <a:t> ход применяется на равнине при отличных и хороших условиях скольжения и на пологих спусках при удовлетворительном скольжении. Ход позволяет передвигаться с достаточно высокой скоростью, хотя он и уступает по этому показателю одновременному одношажному; поэтому сильнейшие лыжники применяют его мало. У лыжников-новичков и школьников он пользуется большей популярностью, особенно в туристских походах и на прогулках. Ход требует твердой опоры для палок. Благодаря наличию в цикле хода двух скользящих шагов и только одного одновременного толчка палками ученики даже с относительно слабым уровнем развития мышц рук и плечевого пояса достигают довольно высокой скорости при передвижении на подготовительной лыжне. Цикл движений хода состоит из двух скользящих шагов и одновременного толчка руками на второй шаг. Квалифицированные лыжники за один цикл проходят на лыжне от 8 до 11 м со средней скоростью 5-7 м/с.</a:t>
            </a:r>
          </a:p>
          <a:p>
            <a:pPr indent="633413"/>
            <a:r>
              <a:rPr lang="ru-RU" sz="1400" dirty="0">
                <a:latin typeface="Bookman Old Style" pitchFamily="18" charset="0"/>
              </a:rPr>
              <a:t>Одновременный </a:t>
            </a:r>
            <a:r>
              <a:rPr lang="ru-RU" sz="1400" dirty="0" err="1">
                <a:latin typeface="Bookman Old Style" pitchFamily="18" charset="0"/>
              </a:rPr>
              <a:t>двухшажный</a:t>
            </a:r>
            <a:r>
              <a:rPr lang="ru-RU" sz="1400" dirty="0">
                <a:latin typeface="Bookman Old Style" pitchFamily="18" charset="0"/>
              </a:rPr>
              <a:t> ход выполняется следующим образом:</a:t>
            </a:r>
          </a:p>
          <a:p>
            <a:pPr indent="633413"/>
            <a:r>
              <a:rPr lang="ru-RU" sz="1400" dirty="0">
                <a:latin typeface="Bookman Old Style" pitchFamily="18" charset="0"/>
              </a:rPr>
              <a:t>1. После окончания одновременного толчка руками лыжник скользит на двух лыжах в согнутом положении и, медленно выпрямляясь, начинает выносить палки вперед.</a:t>
            </a:r>
          </a:p>
          <a:p>
            <a:pPr indent="633413"/>
            <a:r>
              <a:rPr lang="ru-RU" sz="1400" dirty="0">
                <a:latin typeface="Bookman Old Style" pitchFamily="18" charset="0"/>
              </a:rPr>
              <a:t>2-3. Сосредоточив массу тела на левой ноге, после предварительного небольшого </a:t>
            </a:r>
            <a:r>
              <a:rPr lang="ru-RU" sz="1400" dirty="0" err="1">
                <a:latin typeface="Bookman Old Style" pitchFamily="18" charset="0"/>
              </a:rPr>
              <a:t>подседания</a:t>
            </a:r>
            <a:r>
              <a:rPr lang="ru-RU" sz="1400" dirty="0">
                <a:latin typeface="Bookman Old Style" pitchFamily="18" charset="0"/>
              </a:rPr>
              <a:t> лыжник делает шаг правой вперед, продолжая вынос палок. После окончания толчка левой ногой начинается скольжение на правой.</a:t>
            </a:r>
          </a:p>
          <a:p>
            <a:pPr indent="633413"/>
            <a:r>
              <a:rPr lang="ru-RU" sz="1400" dirty="0">
                <a:latin typeface="Bookman Old Style" pitchFamily="18" charset="0"/>
              </a:rPr>
              <a:t>4-5. Предварительно перенеся массу тела на правую лыжу и выполнив </a:t>
            </a:r>
            <a:r>
              <a:rPr lang="ru-RU" sz="1400" dirty="0" err="1">
                <a:latin typeface="Bookman Old Style" pitchFamily="18" charset="0"/>
              </a:rPr>
              <a:t>подседание</a:t>
            </a:r>
            <a:r>
              <a:rPr lang="ru-RU" sz="1400" dirty="0">
                <a:latin typeface="Bookman Old Style" pitchFamily="18" charset="0"/>
              </a:rPr>
              <a:t>, лыжник отталкивается правой ногой; палки в это время выводятся кольцами вперед и ставятся на снег.</a:t>
            </a:r>
          </a:p>
          <a:p>
            <a:pPr indent="633413"/>
            <a:r>
              <a:rPr lang="ru-RU" sz="1400" dirty="0">
                <a:latin typeface="Bookman Old Style" pitchFamily="18" charset="0"/>
              </a:rPr>
              <a:t>6. В момент окончания толчка ногой палки приходят в рабочее положение (под острым углом вперед) и начинается отталкивание руками.</a:t>
            </a:r>
          </a:p>
          <a:p>
            <a:pPr indent="633413"/>
            <a:r>
              <a:rPr lang="ru-RU" sz="1400" dirty="0">
                <a:latin typeface="Bookman Old Style" pitchFamily="18" charset="0"/>
              </a:rPr>
              <a:t>7. Продолжается отталкивание руками и скольжение на левой лыже. В это время правая нога непрерывным маховым движением выносится вперед.</a:t>
            </a:r>
          </a:p>
          <a:p>
            <a:pPr indent="633413"/>
            <a:r>
              <a:rPr lang="ru-RU" sz="1400" dirty="0">
                <a:latin typeface="Bookman Old Style" pitchFamily="18" charset="0"/>
              </a:rPr>
              <a:t>8. С окончанием толчка руками правая нога приставляется к опорной и начинается скольжение на двух лыжах. Некоторое время лыжник пассивно скользит на двух лыжах, используя набранную скорость.</a:t>
            </a:r>
          </a:p>
          <a:p>
            <a:pPr indent="633413"/>
            <a:r>
              <a:rPr lang="ru-RU" sz="1400" dirty="0">
                <a:latin typeface="Bookman Old Style" pitchFamily="18" charset="0"/>
              </a:rPr>
              <a:t>Затем цикл движений повторяется.</a:t>
            </a:r>
          </a:p>
        </p:txBody>
      </p:sp>
      <p:sp>
        <p:nvSpPr>
          <p:cNvPr id="3" name="Прямоугольник с двумя скругленными противолежащими углами 2"/>
          <p:cNvSpPr/>
          <p:nvPr/>
        </p:nvSpPr>
        <p:spPr>
          <a:xfrm>
            <a:off x="971600" y="119402"/>
            <a:ext cx="6120680" cy="428555"/>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dirty="0" err="1" smtClean="0">
                <a:latin typeface="Bookman Old Style" pitchFamily="18" charset="0"/>
              </a:rPr>
              <a:t>Двухшажный</a:t>
            </a:r>
            <a:r>
              <a:rPr lang="ru-RU" sz="2400" dirty="0" smtClean="0">
                <a:latin typeface="Bookman Old Style" pitchFamily="18" charset="0"/>
              </a:rPr>
              <a:t> одновременный ход</a:t>
            </a:r>
            <a:endParaRPr lang="ru-RU" sz="2400" dirty="0"/>
          </a:p>
        </p:txBody>
      </p:sp>
    </p:spTree>
    <p:extLst>
      <p:ext uri="{BB962C8B-B14F-4D97-AF65-F5344CB8AC3E}">
        <p14:creationId xmlns:p14="http://schemas.microsoft.com/office/powerpoint/2010/main" val="2848925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206019"/>
            <a:ext cx="8352928" cy="4247317"/>
          </a:xfrm>
          <a:prstGeom prst="rect">
            <a:avLst/>
          </a:prstGeom>
        </p:spPr>
        <p:txBody>
          <a:bodyPr wrap="square">
            <a:spAutoFit/>
          </a:bodyPr>
          <a:lstStyle/>
          <a:p>
            <a:pPr indent="633413"/>
            <a:r>
              <a:rPr lang="ru-RU" dirty="0">
                <a:latin typeface="Bookman Old Style" pitchFamily="18" charset="0"/>
              </a:rPr>
              <a:t>Хороший эффект при обучении всем одновременным ходам дает применение упражнений игрового характера. Например, на хорошо подготовленной лыжне на расстоянии 25-50 м устанавливаются ворота; задание ученикам: кто пройдет отрезок за наименьшее количество циклов одновременного хода. Длина отрезка зависит от изучаемого хода; естественно, при </a:t>
            </a:r>
            <a:r>
              <a:rPr lang="ru-RU" dirty="0" err="1">
                <a:latin typeface="Bookman Old Style" pitchFamily="18" charset="0"/>
              </a:rPr>
              <a:t>бесшажном</a:t>
            </a:r>
            <a:r>
              <a:rPr lang="ru-RU" dirty="0">
                <a:latin typeface="Bookman Old Style" pitchFamily="18" charset="0"/>
              </a:rPr>
              <a:t> ходе он короче.</a:t>
            </a:r>
          </a:p>
          <a:p>
            <a:pPr indent="633413"/>
            <a:r>
              <a:rPr lang="ru-RU" dirty="0">
                <a:latin typeface="Bookman Old Style" pitchFamily="18" charset="0"/>
              </a:rPr>
              <a:t>Можно устроить небольшие соревнования: учащиеся проходят по параллельным лыжням (отрезок 50-100 м) на скорость (кто быстрее). Это задание можно давать, если ученики хорошо освоили технику хода. Здесь внимание обращается на силу отталкивания. Недопустимо применение этого упражнения при наличии ошибок в цикле хода. Целесообразно применять упражнение и на освоение техники одновременных ходов по ориентирам (флажкам, воротам из палок и др.)</a:t>
            </a:r>
          </a:p>
        </p:txBody>
      </p:sp>
    </p:spTree>
    <p:extLst>
      <p:ext uri="{BB962C8B-B14F-4D97-AF65-F5344CB8AC3E}">
        <p14:creationId xmlns:p14="http://schemas.microsoft.com/office/powerpoint/2010/main" val="402275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лыжы\лыжники - фото Огнёва.jpeg"/>
          <p:cNvPicPr>
            <a:picLocks noChangeAspect="1" noChangeArrowheads="1"/>
          </p:cNvPicPr>
          <p:nvPr/>
        </p:nvPicPr>
        <p:blipFill rotWithShape="1">
          <a:blip r:embed="rId2">
            <a:extLst>
              <a:ext uri="{28A0092B-C50C-407E-A947-70E740481C1C}">
                <a14:useLocalDpi xmlns:a14="http://schemas.microsoft.com/office/drawing/2010/main" val="0"/>
              </a:ext>
            </a:extLst>
          </a:blip>
          <a:srcRect r="9375"/>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5301208"/>
            <a:ext cx="2573140" cy="461665"/>
          </a:xfrm>
          <a:prstGeom prst="rect">
            <a:avLst/>
          </a:prstGeom>
        </p:spPr>
        <p:txBody>
          <a:bodyPr wrap="none">
            <a:spAutoFit/>
          </a:bodyPr>
          <a:lstStyle/>
          <a:p>
            <a:r>
              <a:rPr lang="ru-RU" sz="2400" dirty="0">
                <a:latin typeface="Bookman Old Style" pitchFamily="18" charset="0"/>
              </a:rPr>
              <a:t>Коньковый ход</a:t>
            </a:r>
          </a:p>
        </p:txBody>
      </p:sp>
      <p:sp>
        <p:nvSpPr>
          <p:cNvPr id="4" name="Заголовок 1"/>
          <p:cNvSpPr txBox="1">
            <a:spLocks/>
          </p:cNvSpPr>
          <p:nvPr/>
        </p:nvSpPr>
        <p:spPr>
          <a:xfrm>
            <a:off x="142844" y="4572009"/>
            <a:ext cx="8245580" cy="1953336"/>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6000" b="1" dirty="0" smtClean="0">
                <a:ln w="11430"/>
                <a:solidFill>
                  <a:srgbClr val="002060"/>
                </a:solidFill>
                <a:effectLst>
                  <a:outerShdw blurRad="80000" dist="40000" dir="5040000" algn="tl">
                    <a:srgbClr val="000000">
                      <a:alpha val="30000"/>
                    </a:srgbClr>
                  </a:outerShdw>
                  <a:reflection blurRad="6350" stA="55000" endA="50" endPos="85000" dir="5400000" sy="-100000" algn="bl" rotWithShape="0"/>
                </a:effectLst>
                <a:latin typeface="Garamond Premr Pro" pitchFamily="18" charset="0"/>
              </a:rPr>
              <a:t>СВОБОДНЫЙ СТИЛЬ</a:t>
            </a:r>
            <a:endParaRPr lang="ru-RU" sz="6000" b="1" dirty="0">
              <a:ln w="11430"/>
              <a:solidFill>
                <a:srgbClr val="002060"/>
              </a:solidFill>
              <a:effectLst>
                <a:outerShdw blurRad="80000" dist="40000" dir="5040000" algn="tl">
                  <a:srgbClr val="000000">
                    <a:alpha val="30000"/>
                  </a:srgbClr>
                </a:outerShdw>
                <a:reflection blurRad="6350" stA="55000" endA="50" endPos="85000" dir="5400000" sy="-100000" algn="bl" rotWithShape="0"/>
              </a:effectLst>
              <a:latin typeface="Garamond Premr Pro" pitchFamily="18" charset="0"/>
            </a:endParaRPr>
          </a:p>
        </p:txBody>
      </p:sp>
    </p:spTree>
    <p:extLst>
      <p:ext uri="{BB962C8B-B14F-4D97-AF65-F5344CB8AC3E}">
        <p14:creationId xmlns:p14="http://schemas.microsoft.com/office/powerpoint/2010/main" val="212947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23701"/>
            <a:ext cx="8568952" cy="6001643"/>
          </a:xfrm>
          <a:prstGeom prst="rect">
            <a:avLst/>
          </a:prstGeom>
        </p:spPr>
        <p:txBody>
          <a:bodyPr wrap="square">
            <a:spAutoFit/>
          </a:bodyPr>
          <a:lstStyle/>
          <a:p>
            <a:pPr indent="355600"/>
            <a:r>
              <a:rPr lang="ru-RU" sz="1600" dirty="0">
                <a:latin typeface="Bookman Old Style" pitchFamily="18" charset="0"/>
              </a:rPr>
              <a:t>«Свободный стиль» подразумевает, что лыжник сам волен выбирать способ передвижения по дистанции, но поскольку «классический» ход уступает в скорости «коньковому», «свободный стиль» является, по сути, синонимом «конькового хода</a:t>
            </a:r>
            <a:r>
              <a:rPr lang="ru-RU" sz="1600" dirty="0" smtClean="0">
                <a:latin typeface="Bookman Old Style" pitchFamily="18" charset="0"/>
              </a:rPr>
              <a:t>»</a:t>
            </a:r>
          </a:p>
          <a:p>
            <a:pPr indent="355600"/>
            <a:endParaRPr lang="ru-RU" sz="1600" dirty="0">
              <a:latin typeface="Bookman Old Style" pitchFamily="18" charset="0"/>
            </a:endParaRPr>
          </a:p>
          <a:p>
            <a:pPr indent="355600"/>
            <a:r>
              <a:rPr lang="ru-RU" sz="1600" dirty="0" smtClean="0">
                <a:latin typeface="Bookman Old Style" pitchFamily="18" charset="0"/>
              </a:rPr>
              <a:t>Коньковый </a:t>
            </a:r>
            <a:r>
              <a:rPr lang="ru-RU" sz="1600" dirty="0">
                <a:latin typeface="Bookman Old Style" pitchFamily="18" charset="0"/>
              </a:rPr>
              <a:t>ход, как подводящее упражнение к изучению поворотов переступанием или совершенствованию отталкивания в скользящем шаге, известен очень давно и нашел применение в практике работы по лыжному спорту. </a:t>
            </a:r>
          </a:p>
          <a:p>
            <a:pPr indent="355600"/>
            <a:endParaRPr lang="ru-RU" sz="1600" dirty="0">
              <a:latin typeface="Bookman Old Style" pitchFamily="18" charset="0"/>
            </a:endParaRPr>
          </a:p>
          <a:p>
            <a:pPr indent="355600"/>
            <a:r>
              <a:rPr lang="ru-RU" sz="1600" dirty="0">
                <a:latin typeface="Bookman Old Style" pitchFamily="18" charset="0"/>
              </a:rPr>
              <a:t>Однако в связи с появлением пластиковых лыж и более тщательной подготовкой лыжных трасс он стал применяться как способ передвижения на лыжах. Значительное улучшение условий скольжения, широкие укатанные трассы позволяют развивать коньковыми ходами более высокую скорость передвижения по сравнению с другими ходами. </a:t>
            </a:r>
          </a:p>
          <a:p>
            <a:pPr indent="355600"/>
            <a:endParaRPr lang="ru-RU" sz="1600" dirty="0">
              <a:latin typeface="Bookman Old Style" pitchFamily="18" charset="0"/>
            </a:endParaRPr>
          </a:p>
          <a:p>
            <a:pPr indent="355600"/>
            <a:r>
              <a:rPr lang="ru-RU" sz="1600" dirty="0">
                <a:latin typeface="Bookman Old Style" pitchFamily="18" charset="0"/>
              </a:rPr>
              <a:t>В настоящее время на соревнованиях применение классических лыжных ходов и свободных (коньковых) разделено. В положении о соревнованиях заранее оговаривается, какими ходами лыжники проходят данную дистанцию. </a:t>
            </a:r>
          </a:p>
          <a:p>
            <a:pPr indent="355600"/>
            <a:endParaRPr lang="ru-RU" sz="1600" dirty="0">
              <a:latin typeface="Bookman Old Style" pitchFamily="18" charset="0"/>
            </a:endParaRPr>
          </a:p>
          <a:p>
            <a:pPr indent="355600"/>
            <a:r>
              <a:rPr lang="ru-RU" sz="1600" dirty="0">
                <a:latin typeface="Bookman Old Style" pitchFamily="18" charset="0"/>
              </a:rPr>
              <a:t>Различают следующие варианты передвижения коньковыми ходами: </a:t>
            </a:r>
            <a:r>
              <a:rPr lang="ru-RU" sz="1600" dirty="0" err="1">
                <a:latin typeface="Bookman Old Style" pitchFamily="18" charset="0"/>
              </a:rPr>
              <a:t>полуконьковый</a:t>
            </a:r>
            <a:r>
              <a:rPr lang="ru-RU" sz="1600" dirty="0">
                <a:latin typeface="Bookman Old Style" pitchFamily="18" charset="0"/>
              </a:rPr>
              <a:t> одновременный ход, коньковый ход без отталкивания руками (с махами и без махов руками), одновременный </a:t>
            </a:r>
            <a:r>
              <a:rPr lang="ru-RU" sz="1600" dirty="0" err="1">
                <a:latin typeface="Bookman Old Style" pitchFamily="18" charset="0"/>
              </a:rPr>
              <a:t>двухшажный</a:t>
            </a:r>
            <a:r>
              <a:rPr lang="ru-RU" sz="1600" dirty="0">
                <a:latin typeface="Bookman Old Style" pitchFamily="18" charset="0"/>
              </a:rPr>
              <a:t> коньковый ход, одновременный одношажный коньковый ход, попеременный коньковый ход.</a:t>
            </a:r>
          </a:p>
        </p:txBody>
      </p:sp>
    </p:spTree>
    <p:extLst>
      <p:ext uri="{BB962C8B-B14F-4D97-AF65-F5344CB8AC3E}">
        <p14:creationId xmlns:p14="http://schemas.microsoft.com/office/powerpoint/2010/main" val="281678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49017"/>
            <a:ext cx="8136904" cy="5632311"/>
          </a:xfrm>
          <a:prstGeom prst="rect">
            <a:avLst/>
          </a:prstGeom>
        </p:spPr>
        <p:txBody>
          <a:bodyPr wrap="square">
            <a:spAutoFit/>
          </a:bodyPr>
          <a:lstStyle/>
          <a:p>
            <a:pPr indent="450850"/>
            <a:r>
              <a:rPr lang="ru-RU" dirty="0">
                <a:latin typeface="Bookman Old Style" pitchFamily="18" charset="0"/>
              </a:rPr>
              <a:t>Действия лыжника при передвижении данными способами несколько напоминают движения конькобежца - отсюда и пошло название хода. </a:t>
            </a:r>
          </a:p>
          <a:p>
            <a:pPr indent="450850"/>
            <a:endParaRPr lang="ru-RU" dirty="0">
              <a:latin typeface="Bookman Old Style" pitchFamily="18" charset="0"/>
            </a:endParaRPr>
          </a:p>
          <a:p>
            <a:pPr indent="450850"/>
            <a:r>
              <a:rPr lang="ru-RU" dirty="0">
                <a:latin typeface="Bookman Old Style" pitchFamily="18" charset="0"/>
              </a:rPr>
              <a:t>Отталкиваясь внутренним ребром одной из лыж назад-в сторону (скользящий упор), лыжник переносит вес тела на другую скользящую лыжу, и движения повторяются с другой ноги, отталкивание выполняется со скользящей лыжи. В отличие от классических ходов остановки лыжи в циклах хода нет. При передвижении этим ходом активно работают и руки, отталкивание происходит одновременно или попеременно в согласовании с ритмом работы ног. Возможны варианты и без отталкивания руками (с махами рук и без них). </a:t>
            </a:r>
          </a:p>
          <a:p>
            <a:pPr indent="450850"/>
            <a:endParaRPr lang="ru-RU" dirty="0">
              <a:latin typeface="Bookman Old Style" pitchFamily="18" charset="0"/>
            </a:endParaRPr>
          </a:p>
          <a:p>
            <a:pPr indent="450850"/>
            <a:r>
              <a:rPr lang="ru-RU" dirty="0">
                <a:latin typeface="Bookman Old Style" pitchFamily="18" charset="0"/>
              </a:rPr>
              <a:t>На ровных участках трассы толчок руками чаще всего выполняется одновременно, а на подъемах - в зависимости от крутизны (одновременно или попеременно). </a:t>
            </a:r>
            <a:r>
              <a:rPr lang="ru-RU" dirty="0" err="1">
                <a:latin typeface="Bookman Old Style" pitchFamily="18" charset="0"/>
              </a:rPr>
              <a:t>Полуконьковый</a:t>
            </a:r>
            <a:r>
              <a:rPr lang="ru-RU" dirty="0">
                <a:latin typeface="Bookman Old Style" pitchFamily="18" charset="0"/>
              </a:rPr>
              <a:t> ход (отталкивание многократно одной из ног, другая скользит прямолинейно) применяется чаще при прохождении поворота по пологой дуге (толчок выполняется наружной лыжей).</a:t>
            </a:r>
          </a:p>
        </p:txBody>
      </p:sp>
    </p:spTree>
    <p:extLst>
      <p:ext uri="{BB962C8B-B14F-4D97-AF65-F5344CB8AC3E}">
        <p14:creationId xmlns:p14="http://schemas.microsoft.com/office/powerpoint/2010/main" val="1986684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136904" cy="5016758"/>
          </a:xfrm>
          <a:prstGeom prst="rect">
            <a:avLst/>
          </a:prstGeom>
        </p:spPr>
        <p:txBody>
          <a:bodyPr wrap="square">
            <a:spAutoFit/>
          </a:bodyPr>
          <a:lstStyle/>
          <a:p>
            <a:pPr indent="450850"/>
            <a:r>
              <a:rPr lang="ru-RU" sz="2000" dirty="0">
                <a:latin typeface="Bookman Old Style" pitchFamily="18" charset="0"/>
              </a:rPr>
              <a:t>Одним из важнейших средств физического воспитания с целью гармоничного развития и оздоровления детей школьного возраста является лыжная подготовка. При передвижении на лыжах в работу вовлекаются все основные группы мышц рук, ног и туловища, что оказывает положительное влияние на организм. Ходьба и бег на лыжах благотворно воздействуют на сердечно сосудистую, дыхательную и нервную системы учащихся. Регулярные занятия способствуют развитию у школьников таких качеств, как выносливость, сила, ловкость, гибкость и др.</a:t>
            </a:r>
          </a:p>
          <a:p>
            <a:pPr indent="450850"/>
            <a:endParaRPr lang="ru-RU" sz="2000" dirty="0">
              <a:latin typeface="Bookman Old Style" pitchFamily="18" charset="0"/>
            </a:endParaRPr>
          </a:p>
          <a:p>
            <a:pPr indent="450850"/>
            <a:r>
              <a:rPr lang="ru-RU" sz="2000" dirty="0">
                <a:latin typeface="Bookman Old Style" pitchFamily="18" charset="0"/>
              </a:rPr>
              <a:t>В школьной программе по физической культуре лыжная подготовка введена обязательным разделом с 1 по 11 классы. На уроках лыжной подготовки решаются основные образовательные, воспитательные и оздоровительные задачи.</a:t>
            </a:r>
          </a:p>
        </p:txBody>
      </p:sp>
    </p:spTree>
    <p:extLst>
      <p:ext uri="{BB962C8B-B14F-4D97-AF65-F5344CB8AC3E}">
        <p14:creationId xmlns:p14="http://schemas.microsoft.com/office/powerpoint/2010/main" val="41052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830997"/>
          </a:xfrm>
          <a:prstGeom prst="rect">
            <a:avLst/>
          </a:prstGeom>
        </p:spPr>
        <p:txBody>
          <a:bodyPr wrap="square">
            <a:spAutoFit/>
          </a:bodyPr>
          <a:lstStyle/>
          <a:p>
            <a:pPr indent="355600"/>
            <a:r>
              <a:rPr lang="ru-RU" sz="1600" dirty="0">
                <a:latin typeface="Bookman Old Style" pitchFamily="18" charset="0"/>
              </a:rPr>
              <a:t>На иллюстрациях показаны одновременный одношажный коньковый ход (рис. 1), попеременный коньковый ход (рис. 2), одновременный </a:t>
            </a:r>
            <a:r>
              <a:rPr lang="ru-RU" sz="1600" dirty="0" err="1">
                <a:latin typeface="Bookman Old Style" pitchFamily="18" charset="0"/>
              </a:rPr>
              <a:t>двухшажный</a:t>
            </a:r>
            <a:r>
              <a:rPr lang="ru-RU" sz="1600" dirty="0">
                <a:latin typeface="Bookman Old Style" pitchFamily="18" charset="0"/>
              </a:rPr>
              <a:t> коньковый ход (рис. 3).</a:t>
            </a:r>
          </a:p>
        </p:txBody>
      </p:sp>
      <p:pic>
        <p:nvPicPr>
          <p:cNvPr id="5122" name="Picture 2" descr="H:\лыжы\17824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1581">
            <a:off x="481951" y="1148221"/>
            <a:ext cx="3056308" cy="228827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descr="H:\лыжы\17824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4833">
            <a:off x="559884" y="3770621"/>
            <a:ext cx="3724275" cy="2543175"/>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H:\лыжы\17824_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6870">
            <a:off x="5093235" y="1226005"/>
            <a:ext cx="2583647" cy="4968552"/>
          </a:xfrm>
          <a:prstGeom prst="rect">
            <a:avLst/>
          </a:prstGeom>
          <a:ln w="38100" cap="sq">
            <a:solidFill>
              <a:srgbClr val="000000"/>
            </a:solidFill>
            <a:prstDash val="solid"/>
            <a:miter lim="800000"/>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690309">
            <a:off x="2072448" y="3269696"/>
            <a:ext cx="1584176" cy="369332"/>
          </a:xfrm>
          <a:prstGeom prst="rect">
            <a:avLst/>
          </a:prstGeom>
          <a:noFill/>
        </p:spPr>
        <p:txBody>
          <a:bodyPr wrap="square" rtlCol="0">
            <a:spAutoFit/>
          </a:bodyPr>
          <a:lstStyle/>
          <a:p>
            <a:r>
              <a:rPr lang="ru-RU" i="1" dirty="0" smtClean="0">
                <a:solidFill>
                  <a:schemeClr val="bg1"/>
                </a:solidFill>
                <a:latin typeface="Bookman Old Style" pitchFamily="18" charset="0"/>
              </a:rPr>
              <a:t>Рисунок 1</a:t>
            </a:r>
            <a:endParaRPr lang="ru-RU" i="1" dirty="0">
              <a:solidFill>
                <a:schemeClr val="bg1"/>
              </a:solidFill>
              <a:latin typeface="Bookman Old Style" pitchFamily="18" charset="0"/>
            </a:endParaRPr>
          </a:p>
        </p:txBody>
      </p:sp>
      <p:sp>
        <p:nvSpPr>
          <p:cNvPr id="7" name="TextBox 6"/>
          <p:cNvSpPr txBox="1"/>
          <p:nvPr/>
        </p:nvSpPr>
        <p:spPr>
          <a:xfrm rot="247533">
            <a:off x="1464423" y="6293819"/>
            <a:ext cx="1584176" cy="369332"/>
          </a:xfrm>
          <a:prstGeom prst="rect">
            <a:avLst/>
          </a:prstGeom>
          <a:noFill/>
        </p:spPr>
        <p:txBody>
          <a:bodyPr wrap="square" rtlCol="0">
            <a:spAutoFit/>
          </a:bodyPr>
          <a:lstStyle/>
          <a:p>
            <a:r>
              <a:rPr lang="ru-RU" i="1" dirty="0" smtClean="0">
                <a:solidFill>
                  <a:schemeClr val="bg1"/>
                </a:solidFill>
                <a:latin typeface="Bookman Old Style" pitchFamily="18" charset="0"/>
              </a:rPr>
              <a:t>Рисунок 2</a:t>
            </a:r>
            <a:endParaRPr lang="ru-RU" i="1" dirty="0">
              <a:solidFill>
                <a:schemeClr val="bg1"/>
              </a:solidFill>
              <a:latin typeface="Bookman Old Style" pitchFamily="18" charset="0"/>
            </a:endParaRPr>
          </a:p>
        </p:txBody>
      </p:sp>
      <p:sp>
        <p:nvSpPr>
          <p:cNvPr id="8" name="TextBox 7"/>
          <p:cNvSpPr txBox="1"/>
          <p:nvPr/>
        </p:nvSpPr>
        <p:spPr>
          <a:xfrm rot="590095">
            <a:off x="5056153" y="6167445"/>
            <a:ext cx="1584176" cy="369332"/>
          </a:xfrm>
          <a:prstGeom prst="rect">
            <a:avLst/>
          </a:prstGeom>
          <a:noFill/>
        </p:spPr>
        <p:txBody>
          <a:bodyPr wrap="square" rtlCol="0">
            <a:spAutoFit/>
          </a:bodyPr>
          <a:lstStyle/>
          <a:p>
            <a:r>
              <a:rPr lang="ru-RU" i="1" dirty="0" smtClean="0">
                <a:solidFill>
                  <a:schemeClr val="bg1"/>
                </a:solidFill>
                <a:latin typeface="Bookman Old Style" pitchFamily="18" charset="0"/>
              </a:rPr>
              <a:t>Рисунок 3</a:t>
            </a:r>
            <a:endParaRPr lang="ru-RU" i="1" dirty="0">
              <a:solidFill>
                <a:schemeClr val="bg1"/>
              </a:solidFill>
              <a:latin typeface="Bookman Old Style" pitchFamily="18" charset="0"/>
            </a:endParaRPr>
          </a:p>
        </p:txBody>
      </p:sp>
    </p:spTree>
    <p:extLst>
      <p:ext uri="{BB962C8B-B14F-4D97-AF65-F5344CB8AC3E}">
        <p14:creationId xmlns:p14="http://schemas.microsoft.com/office/powerpoint/2010/main" val="4189096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944" y="437763"/>
            <a:ext cx="8784976" cy="830997"/>
          </a:xfrm>
          <a:prstGeom prst="rect">
            <a:avLst/>
          </a:prstGeom>
        </p:spPr>
        <p:txBody>
          <a:bodyPr wrap="square">
            <a:spAutoFit/>
          </a:bodyPr>
          <a:lstStyle/>
          <a:p>
            <a:pPr indent="450850"/>
            <a:r>
              <a:rPr lang="ru-RU" sz="1600" dirty="0">
                <a:latin typeface="Bookman Old Style" pitchFamily="18" charset="0"/>
              </a:rPr>
              <a:t>Обучение коньковому ходу проходит на ровной, широкой, хорошо укатанной учебной площадке, но снег не должен быть леденистым. Небольшой верхний слой снега должен быть разворошен, чтобы лыжник мог оттолкнуться ребром лыжи</a:t>
            </a:r>
            <a:r>
              <a:rPr lang="ru-RU" sz="1600" dirty="0" smtClean="0">
                <a:latin typeface="Bookman Old Style" pitchFamily="18" charset="0"/>
              </a:rPr>
              <a:t>.</a:t>
            </a:r>
          </a:p>
        </p:txBody>
      </p:sp>
      <p:sp>
        <p:nvSpPr>
          <p:cNvPr id="3" name="Прямоугольник с двумя скругленными противолежащими углами 2"/>
          <p:cNvSpPr/>
          <p:nvPr/>
        </p:nvSpPr>
        <p:spPr>
          <a:xfrm>
            <a:off x="611560" y="1700808"/>
            <a:ext cx="7992888" cy="792088"/>
          </a:xfrm>
          <a:prstGeom prst="round2DiagRect">
            <a:avLst>
              <a:gd name="adj1" fmla="val 37657"/>
              <a:gd name="adj2" fmla="val 0"/>
            </a:avLst>
          </a:prstGeom>
        </p:spPr>
        <p:style>
          <a:lnRef idx="0">
            <a:schemeClr val="accent5"/>
          </a:lnRef>
          <a:fillRef idx="3">
            <a:schemeClr val="accent5"/>
          </a:fillRef>
          <a:effectRef idx="3">
            <a:schemeClr val="accent5"/>
          </a:effectRef>
          <a:fontRef idx="minor">
            <a:schemeClr val="lt1"/>
          </a:fontRef>
        </p:style>
        <p:txBody>
          <a:bodyPr rtlCol="0" anchor="ctr"/>
          <a:lstStyle/>
          <a:p>
            <a:pPr indent="450850"/>
            <a:r>
              <a:rPr lang="ru-RU" sz="1400" dirty="0">
                <a:latin typeface="Bookman Old Style" pitchFamily="18" charset="0"/>
              </a:rPr>
              <a:t>Сначала при передвижении по лыжне, проложенной по дуге, пробуют оттолкнуться внутренним ребром наружной (по отношению к дуге поворота) лыжи. </a:t>
            </a:r>
          </a:p>
        </p:txBody>
      </p:sp>
      <p:sp>
        <p:nvSpPr>
          <p:cNvPr id="4" name="Прямоугольник с двумя скругленными противолежащими углами 3"/>
          <p:cNvSpPr/>
          <p:nvPr/>
        </p:nvSpPr>
        <p:spPr>
          <a:xfrm>
            <a:off x="611560" y="2780928"/>
            <a:ext cx="7923972" cy="1584176"/>
          </a:xfrm>
          <a:prstGeom prst="round2DiagRect">
            <a:avLst>
              <a:gd name="adj1" fmla="val 24520"/>
              <a:gd name="adj2" fmla="val 0"/>
            </a:avLst>
          </a:prstGeom>
        </p:spPr>
        <p:style>
          <a:lnRef idx="0">
            <a:schemeClr val="accent5"/>
          </a:lnRef>
          <a:fillRef idx="3">
            <a:schemeClr val="accent5"/>
          </a:fillRef>
          <a:effectRef idx="3">
            <a:schemeClr val="accent5"/>
          </a:effectRef>
          <a:fontRef idx="minor">
            <a:schemeClr val="lt1"/>
          </a:fontRef>
        </p:style>
        <p:txBody>
          <a:bodyPr rtlCol="0" anchor="ctr"/>
          <a:lstStyle/>
          <a:p>
            <a:pPr indent="450850"/>
            <a:r>
              <a:rPr lang="ru-RU" sz="1400" dirty="0">
                <a:latin typeface="Bookman Old Style" pitchFamily="18" charset="0"/>
              </a:rPr>
              <a:t>Первые упражнения выполняются без палок в ту или другую сторону. Постепенно угол отведения лыжи в сторону увеличивается. Лучше, если первые попытки будут выполняться под пологий уклон или на выкате после спуска со склона средней крутизны. Главное заключается в том, чтобы предварительно набрать скорость (со спуска) или выполнить движения в облегченных условиях (под пологий уклон). Основное внимание обращается на отталкивание ребром лыжи. </a:t>
            </a:r>
          </a:p>
        </p:txBody>
      </p:sp>
      <p:sp>
        <p:nvSpPr>
          <p:cNvPr id="5" name="Прямоугольник с двумя скругленными противолежащими углами 4"/>
          <p:cNvSpPr/>
          <p:nvPr/>
        </p:nvSpPr>
        <p:spPr>
          <a:xfrm>
            <a:off x="611560" y="4581128"/>
            <a:ext cx="7992888" cy="1418096"/>
          </a:xfrm>
          <a:prstGeom prst="round2DiagRect">
            <a:avLst>
              <a:gd name="adj1" fmla="val 25387"/>
              <a:gd name="adj2" fmla="val 0"/>
            </a:avLst>
          </a:prstGeom>
        </p:spPr>
        <p:style>
          <a:lnRef idx="0">
            <a:schemeClr val="accent5"/>
          </a:lnRef>
          <a:fillRef idx="3">
            <a:schemeClr val="accent5"/>
          </a:fillRef>
          <a:effectRef idx="3">
            <a:schemeClr val="accent5"/>
          </a:effectRef>
          <a:fontRef idx="minor">
            <a:schemeClr val="lt1"/>
          </a:fontRef>
        </p:style>
        <p:txBody>
          <a:bodyPr rtlCol="0" anchor="ctr"/>
          <a:lstStyle/>
          <a:p>
            <a:pPr indent="450850"/>
            <a:r>
              <a:rPr lang="ru-RU" sz="1400" dirty="0">
                <a:latin typeface="Bookman Old Style" pitchFamily="18" charset="0"/>
              </a:rPr>
              <a:t>Затем переходят к изучению конькового хода в целом, отталкиваясь поочередно правой и левой ногой. При первых попытках угол отведения носка лыжи не должен быть велик; учащиеся как бы поддерживают скорость, набранную при "разбеге". Главное при этих первых попытках - обратить внимание на координацию движений и отталкивание внутренним ребром лыжи</a:t>
            </a:r>
          </a:p>
        </p:txBody>
      </p:sp>
      <p:sp>
        <p:nvSpPr>
          <p:cNvPr id="6" name="Выгнутая влево стрелка 5"/>
          <p:cNvSpPr/>
          <p:nvPr/>
        </p:nvSpPr>
        <p:spPr>
          <a:xfrm>
            <a:off x="190944" y="2060848"/>
            <a:ext cx="420616" cy="1620180"/>
          </a:xfrm>
          <a:prstGeom prst="curvedRightArrow">
            <a:avLst>
              <a:gd name="adj1" fmla="val 50000"/>
              <a:gd name="adj2" fmla="val 89842"/>
              <a:gd name="adj3" fmla="val 2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solidFill>
                <a:schemeClr val="tx1"/>
              </a:solidFill>
            </a:endParaRPr>
          </a:p>
        </p:txBody>
      </p:sp>
      <p:sp>
        <p:nvSpPr>
          <p:cNvPr id="7" name="Выгнутая влево стрелка 6"/>
          <p:cNvSpPr/>
          <p:nvPr/>
        </p:nvSpPr>
        <p:spPr>
          <a:xfrm>
            <a:off x="190944" y="3789040"/>
            <a:ext cx="420616" cy="1728192"/>
          </a:xfrm>
          <a:prstGeom prst="curvedRightArrow">
            <a:avLst>
              <a:gd name="adj1" fmla="val 59426"/>
              <a:gd name="adj2" fmla="val 92689"/>
              <a:gd name="adj3" fmla="val 2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115971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712968" cy="6093976"/>
          </a:xfrm>
          <a:prstGeom prst="rect">
            <a:avLst/>
          </a:prstGeom>
        </p:spPr>
        <p:txBody>
          <a:bodyPr wrap="square">
            <a:spAutoFit/>
          </a:bodyPr>
          <a:lstStyle/>
          <a:p>
            <a:pPr indent="355600"/>
            <a:r>
              <a:rPr lang="ru-RU" sz="1500" dirty="0">
                <a:latin typeface="Bookman Old Style" pitchFamily="18" charset="0"/>
              </a:rPr>
              <a:t>Вначале обучение проходит без палок, что позволяет легче освоить координацию движений. Более успешно идет обучение, если площадка имеет очень пологий уклон (здесь легче поддерживать скорость движения, даже если толчок еще не освоен должным образом). Необходимо обратить внимание на своевременный перенос веса тела на скользящую лыжу. Затем угол отведения носка толчковой лыжи увеличивается. После освоения этого способа без палок пробуют передвигаться с палками. Сначала с одновременными толчками палками (так легче освоить координацию движений), а затем с попеременными отталкиваниями. Можно варьировать задание - передвижение с одной палкой и с махом другой рукой и наоборот. При отталкивании следует обратить внимание также на небольшой наклон и разворот туловища в сторону движения. </a:t>
            </a:r>
          </a:p>
          <a:p>
            <a:pPr indent="355600"/>
            <a:r>
              <a:rPr lang="ru-RU" sz="1500" dirty="0">
                <a:latin typeface="Bookman Old Style" pitchFamily="18" charset="0"/>
              </a:rPr>
              <a:t>Для более успешного овладения коньковым ходом перед его изучением на снегу целесообразно проимитировать все движения без лыж. Имитация выполняется как шаговая, так и прыжковая. Шаги (прыжки) выполняются вперед - в сторону с низкой (стелющейся) траекторией движений. При этом следует обратить внимание на отталкивание всей стопой (боковой - внутренней частью), а не носком. Носок маховой ноги обязательно разворачивается чуть вперед - в сторону. </a:t>
            </a:r>
          </a:p>
          <a:p>
            <a:pPr indent="355600"/>
            <a:r>
              <a:rPr lang="ru-RU" sz="1500" dirty="0">
                <a:latin typeface="Bookman Old Style" pitchFamily="18" charset="0"/>
              </a:rPr>
              <a:t>В отличие от конькобежцев лыжники выполняют движения в более высокой посадке (наклон туловища значительно меньше). Руки также выполняют имитацию отталкивания (а не размахивания в стороны). </a:t>
            </a:r>
          </a:p>
          <a:p>
            <a:pPr indent="355600"/>
            <a:r>
              <a:rPr lang="ru-RU" sz="1500" dirty="0">
                <a:latin typeface="Bookman Old Style" pitchFamily="18" charset="0"/>
              </a:rPr>
              <a:t>В условиях глубокой лыжни данный ход неприменим, он требует специальной подготовки трасс. В программу зимних праздников можно включать эстафеты и соревнования на коротких отрезках при условии передвижения коньковым ходом. Тщательно подготовить короткую трассу для таких праздников вполне по силам, и это можно сделать без применения машин.</a:t>
            </a:r>
          </a:p>
        </p:txBody>
      </p:sp>
    </p:spTree>
    <p:extLst>
      <p:ext uri="{BB962C8B-B14F-4D97-AF65-F5344CB8AC3E}">
        <p14:creationId xmlns:p14="http://schemas.microsoft.com/office/powerpoint/2010/main" val="3696092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лыжы\лыжники - фото Огнёва.jpeg"/>
          <p:cNvPicPr>
            <a:picLocks noChangeAspect="1" noChangeArrowheads="1"/>
          </p:cNvPicPr>
          <p:nvPr/>
        </p:nvPicPr>
        <p:blipFill rotWithShape="1">
          <a:blip r:embed="rId2">
            <a:extLst>
              <a:ext uri="{28A0092B-C50C-407E-A947-70E740481C1C}">
                <a14:useLocalDpi xmlns:a14="http://schemas.microsoft.com/office/drawing/2010/main" val="0"/>
              </a:ext>
            </a:extLst>
          </a:blip>
          <a:srcRect r="9375"/>
          <a:stretch/>
        </p:blipFill>
        <p:spPr bwMode="auto">
          <a:xfrm>
            <a:off x="0" y="579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5301208"/>
            <a:ext cx="2573140" cy="461665"/>
          </a:xfrm>
          <a:prstGeom prst="rect">
            <a:avLst/>
          </a:prstGeom>
        </p:spPr>
        <p:txBody>
          <a:bodyPr wrap="none">
            <a:spAutoFit/>
          </a:bodyPr>
          <a:lstStyle/>
          <a:p>
            <a:r>
              <a:rPr lang="ru-RU" sz="2400" dirty="0">
                <a:latin typeface="Bookman Old Style" pitchFamily="18" charset="0"/>
              </a:rPr>
              <a:t>Коньковый ход</a:t>
            </a:r>
          </a:p>
        </p:txBody>
      </p:sp>
      <p:sp>
        <p:nvSpPr>
          <p:cNvPr id="4" name="Заголовок 1"/>
          <p:cNvSpPr txBox="1">
            <a:spLocks/>
          </p:cNvSpPr>
          <p:nvPr/>
        </p:nvSpPr>
        <p:spPr>
          <a:xfrm>
            <a:off x="323528" y="5589240"/>
            <a:ext cx="8208912" cy="1037977"/>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5000" b="1" dirty="0" smtClean="0">
                <a:ln w="11430"/>
                <a:solidFill>
                  <a:srgbClr val="002060"/>
                </a:solidFill>
                <a:effectLst>
                  <a:outerShdw blurRad="80000" dist="40000" dir="5040000" algn="tl">
                    <a:srgbClr val="000000">
                      <a:alpha val="30000"/>
                    </a:srgbClr>
                  </a:outerShdw>
                  <a:reflection blurRad="6350" stA="55000" endA="50" endPos="85000" dir="5400000" sy="-100000" algn="bl" rotWithShape="0"/>
                </a:effectLst>
                <a:latin typeface="Garamond Premr Pro" pitchFamily="18" charset="0"/>
              </a:rPr>
              <a:t>КЛАССИЧЕСКИЙ СТИЛЬ</a:t>
            </a:r>
            <a:endParaRPr lang="ru-RU" sz="5000" b="1" dirty="0">
              <a:ln w="11430"/>
              <a:solidFill>
                <a:srgbClr val="002060"/>
              </a:solidFill>
              <a:effectLst>
                <a:outerShdw blurRad="80000" dist="40000" dir="5040000" algn="tl">
                  <a:srgbClr val="000000">
                    <a:alpha val="30000"/>
                  </a:srgbClr>
                </a:outerShdw>
                <a:reflection blurRad="6350" stA="55000" endA="50" endPos="85000" dir="5400000" sy="-100000" algn="bl" rotWithShape="0"/>
              </a:effectLst>
              <a:latin typeface="Garamond Premr Pro" pitchFamily="18" charset="0"/>
            </a:endParaRPr>
          </a:p>
        </p:txBody>
      </p:sp>
    </p:spTree>
    <p:extLst>
      <p:ext uri="{BB962C8B-B14F-4D97-AF65-F5344CB8AC3E}">
        <p14:creationId xmlns:p14="http://schemas.microsoft.com/office/powerpoint/2010/main" val="148773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75164"/>
            <a:ext cx="8784976" cy="1569660"/>
          </a:xfrm>
          <a:prstGeom prst="rect">
            <a:avLst/>
          </a:prstGeom>
        </p:spPr>
        <p:txBody>
          <a:bodyPr wrap="square">
            <a:spAutoFit/>
          </a:bodyPr>
          <a:lstStyle/>
          <a:p>
            <a:pPr indent="796925"/>
            <a:r>
              <a:rPr lang="ru-RU" sz="1200" dirty="0">
                <a:latin typeface="Bookman Old Style" pitchFamily="18" charset="0"/>
                <a:ea typeface="Batang" pitchFamily="18" charset="-127"/>
              </a:rPr>
              <a:t>К изначальному «классическому стилю» относятся те виды передвижения, при которых практически всю дистанцию лыжник проходит по предварительно подготовленной лыжне, состоящей из двух параллельных колей. «Классические» лыжные ходы разделяют по способу отталкивания палками на попеременные и одновременные. По числу шагов в одном цикле выделяют одновременно одношажный, попеременно двушажный и </a:t>
            </a:r>
            <a:r>
              <a:rPr lang="ru-RU" sz="1200" dirty="0" err="1">
                <a:latin typeface="Bookman Old Style" pitchFamily="18" charset="0"/>
                <a:ea typeface="Batang" pitchFamily="18" charset="-127"/>
              </a:rPr>
              <a:t>бесшажный</a:t>
            </a:r>
            <a:r>
              <a:rPr lang="ru-RU" sz="1200" dirty="0">
                <a:latin typeface="Bookman Old Style" pitchFamily="18" charset="0"/>
                <a:ea typeface="Batang" pitchFamily="18" charset="-127"/>
              </a:rPr>
              <a:t> ходы. Наиболее распространены попеременный двушажный ход (применяется на подъёмных участках и отлогих склонах, а при очень хорошем скольжении — и на подъёмах средней крутизны (до 5°)) и одновременный одношажный ход (применяется на равнинных участках, на отлогих подъёмах при хорошем скольжении, а также на уклонах при удовлетворительном скольжении).</a:t>
            </a:r>
          </a:p>
        </p:txBody>
      </p:sp>
      <p:pic>
        <p:nvPicPr>
          <p:cNvPr id="1026" name="Picture 2" descr="E:\лыжы\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17" y="2658174"/>
            <a:ext cx="5608099" cy="37231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Прямоугольник с двумя скругленными противолежащими углами 2"/>
          <p:cNvSpPr/>
          <p:nvPr/>
        </p:nvSpPr>
        <p:spPr>
          <a:xfrm>
            <a:off x="323528" y="1916832"/>
            <a:ext cx="7776864" cy="576064"/>
          </a:xfrm>
          <a:prstGeom prst="round2DiagRect">
            <a:avLst>
              <a:gd name="adj1" fmla="val 40488"/>
              <a:gd name="adj2" fmla="val 0"/>
            </a:avLst>
          </a:prstGeom>
        </p:spPr>
        <p:style>
          <a:lnRef idx="0">
            <a:schemeClr val="accent5"/>
          </a:lnRef>
          <a:fillRef idx="3">
            <a:schemeClr val="accent5"/>
          </a:fillRef>
          <a:effectRef idx="3">
            <a:schemeClr val="accent5"/>
          </a:effectRef>
          <a:fontRef idx="minor">
            <a:schemeClr val="lt1"/>
          </a:fontRef>
        </p:style>
        <p:txBody>
          <a:bodyPr rtlCol="0" anchor="ctr"/>
          <a:lstStyle/>
          <a:p>
            <a:pPr indent="727075"/>
            <a:r>
              <a:rPr lang="ru-RU" sz="1700" dirty="0">
                <a:solidFill>
                  <a:schemeClr val="bg1"/>
                </a:solidFill>
                <a:latin typeface="Bookman Old Style" pitchFamily="18" charset="0"/>
              </a:rPr>
              <a:t>Наиболее распространённым </a:t>
            </a:r>
            <a:r>
              <a:rPr lang="ru-RU" sz="1400" dirty="0">
                <a:solidFill>
                  <a:schemeClr val="bg1"/>
                </a:solidFill>
                <a:latin typeface="Bookman Old Style" pitchFamily="18" charset="0"/>
              </a:rPr>
              <a:t>способом</a:t>
            </a:r>
            <a:r>
              <a:rPr lang="ru-RU" sz="1700" dirty="0">
                <a:solidFill>
                  <a:schemeClr val="bg1"/>
                </a:solidFill>
                <a:latin typeface="Bookman Old Style" pitchFamily="18" charset="0"/>
              </a:rPr>
              <a:t> передвижения на лыжах является попеременно </a:t>
            </a:r>
            <a:r>
              <a:rPr lang="ru-RU" sz="1700" dirty="0" err="1">
                <a:solidFill>
                  <a:schemeClr val="bg1"/>
                </a:solidFill>
                <a:latin typeface="Bookman Old Style" pitchFamily="18" charset="0"/>
              </a:rPr>
              <a:t>двухшажный</a:t>
            </a:r>
            <a:r>
              <a:rPr lang="ru-RU" sz="1700" dirty="0">
                <a:solidFill>
                  <a:schemeClr val="bg1"/>
                </a:solidFill>
                <a:latin typeface="Bookman Old Style" pitchFamily="18" charset="0"/>
              </a:rPr>
              <a:t> ход</a:t>
            </a:r>
          </a:p>
        </p:txBody>
      </p:sp>
    </p:spTree>
    <p:extLst>
      <p:ext uri="{BB962C8B-B14F-4D97-AF65-F5344CB8AC3E}">
        <p14:creationId xmlns:p14="http://schemas.microsoft.com/office/powerpoint/2010/main" val="3733611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11043"/>
            <a:ext cx="8712968" cy="6186309"/>
          </a:xfrm>
          <a:prstGeom prst="rect">
            <a:avLst/>
          </a:prstGeom>
        </p:spPr>
        <p:txBody>
          <a:bodyPr wrap="square">
            <a:spAutoFit/>
          </a:bodyPr>
          <a:lstStyle/>
          <a:p>
            <a:pPr indent="727075"/>
            <a:r>
              <a:rPr lang="ru-RU" dirty="0">
                <a:latin typeface="Bookman Old Style" pitchFamily="18" charset="0"/>
              </a:rPr>
              <a:t>Движения рук и ног в этом ходе аналогичны движениям в обычной ходьбе. Цикл движений состоит из двух скользящих шагов и двух отталкиваний палками (одно отталкивание на каждый шаг).</a:t>
            </a:r>
          </a:p>
          <a:p>
            <a:pPr indent="727075"/>
            <a:r>
              <a:rPr lang="ru-RU" dirty="0">
                <a:latin typeface="Bookman Old Style" pitchFamily="18" charset="0"/>
              </a:rPr>
              <a:t>Основой хода является скользящий шаг. С началом скольжения (левой ногой) гонщик выносит ногу вперёд и переносит её массу своего тела. (</a:t>
            </a:r>
            <a:r>
              <a:rPr lang="ru-RU" dirty="0" smtClean="0">
                <a:latin typeface="Bookman Old Style" pitchFamily="18" charset="0"/>
              </a:rPr>
              <a:t>а</a:t>
            </a:r>
            <a:r>
              <a:rPr lang="ru-RU" dirty="0">
                <a:latin typeface="Bookman Old Style" pitchFamily="18" charset="0"/>
              </a:rPr>
              <a:t>, б, </a:t>
            </a:r>
            <a:r>
              <a:rPr lang="ru-RU" dirty="0" smtClean="0">
                <a:latin typeface="Bookman Old Style" pitchFamily="18" charset="0"/>
              </a:rPr>
              <a:t>в)</a:t>
            </a:r>
            <a:endParaRPr lang="ru-RU" dirty="0">
              <a:latin typeface="Bookman Old Style" pitchFamily="18" charset="0"/>
            </a:endParaRPr>
          </a:p>
          <a:p>
            <a:pPr indent="727075"/>
            <a:r>
              <a:rPr lang="ru-RU" dirty="0">
                <a:latin typeface="Bookman Old Style" pitchFamily="18" charset="0"/>
              </a:rPr>
              <a:t>Продолжая скольжение в выпаде, он останавливает движение ноги, производит активное продвижение тела вперёд над опорой (перекат) и сгибает ногу в колене - </a:t>
            </a:r>
            <a:r>
              <a:rPr lang="ru-RU" dirty="0" err="1">
                <a:latin typeface="Bookman Old Style" pitchFamily="18" charset="0"/>
              </a:rPr>
              <a:t>подседание</a:t>
            </a:r>
            <a:r>
              <a:rPr lang="ru-RU" dirty="0">
                <a:latin typeface="Bookman Old Style" pitchFamily="18" charset="0"/>
              </a:rPr>
              <a:t>. (</a:t>
            </a:r>
            <a:r>
              <a:rPr lang="ru-RU" dirty="0" smtClean="0">
                <a:latin typeface="Bookman Old Style" pitchFamily="18" charset="0"/>
              </a:rPr>
              <a:t> </a:t>
            </a:r>
            <a:r>
              <a:rPr lang="ru-RU" dirty="0">
                <a:latin typeface="Bookman Old Style" pitchFamily="18" charset="0"/>
              </a:rPr>
              <a:t>г, </a:t>
            </a:r>
            <a:r>
              <a:rPr lang="ru-RU" dirty="0" smtClean="0">
                <a:latin typeface="Bookman Old Style" pitchFamily="18" charset="0"/>
              </a:rPr>
              <a:t>д)</a:t>
            </a:r>
            <a:endParaRPr lang="ru-RU" dirty="0">
              <a:latin typeface="Bookman Old Style" pitchFamily="18" charset="0"/>
            </a:endParaRPr>
          </a:p>
          <a:p>
            <a:pPr indent="727075"/>
            <a:r>
              <a:rPr lang="ru-RU" dirty="0">
                <a:latin typeface="Bookman Old Style" pitchFamily="18" charset="0"/>
              </a:rPr>
              <a:t>Из этого положения лыжник начинает разгибание ноги в коленном суставе и производит энергичное отталкивание палками. </a:t>
            </a:r>
            <a:r>
              <a:rPr lang="ru-RU" dirty="0" smtClean="0">
                <a:latin typeface="Bookman Old Style" pitchFamily="18" charset="0"/>
              </a:rPr>
              <a:t>(е</a:t>
            </a:r>
            <a:r>
              <a:rPr lang="ru-RU" dirty="0">
                <a:latin typeface="Bookman Old Style" pitchFamily="18" charset="0"/>
              </a:rPr>
              <a:t>, </a:t>
            </a:r>
            <a:r>
              <a:rPr lang="ru-RU" dirty="0" smtClean="0">
                <a:latin typeface="Bookman Old Style" pitchFamily="18" charset="0"/>
              </a:rPr>
              <a:t>ж)</a:t>
            </a:r>
            <a:endParaRPr lang="ru-RU" dirty="0">
              <a:latin typeface="Bookman Old Style" pitchFamily="18" charset="0"/>
            </a:endParaRPr>
          </a:p>
          <a:p>
            <a:pPr indent="727075"/>
            <a:r>
              <a:rPr lang="ru-RU" dirty="0">
                <a:latin typeface="Bookman Old Style" pitchFamily="18" charset="0"/>
              </a:rPr>
              <a:t>Выполняя шаг, лыжник попеременно отталкивается палками, что позволяет сохранить скольжение и даже несколько увеличить скорость. Отталкивание палкой обычно начинается после отталкивания ногой. Сначала скольжение на левой ноге правая рука выносит палку вперёд. Рука - немного согнута в локтевом суставе, кисть на уровне глаз. </a:t>
            </a:r>
            <a:r>
              <a:rPr lang="ru-RU" dirty="0" smtClean="0">
                <a:latin typeface="Bookman Old Style" pitchFamily="18" charset="0"/>
              </a:rPr>
              <a:t>(а</a:t>
            </a:r>
            <a:r>
              <a:rPr lang="ru-RU" dirty="0">
                <a:latin typeface="Bookman Old Style" pitchFamily="18" charset="0"/>
              </a:rPr>
              <a:t>, б, в, </a:t>
            </a:r>
            <a:r>
              <a:rPr lang="ru-RU" dirty="0" smtClean="0">
                <a:latin typeface="Bookman Old Style" pitchFamily="18" charset="0"/>
              </a:rPr>
              <a:t>г)</a:t>
            </a:r>
            <a:endParaRPr lang="ru-RU" dirty="0">
              <a:latin typeface="Bookman Old Style" pitchFamily="18" charset="0"/>
            </a:endParaRPr>
          </a:p>
          <a:p>
            <a:pPr indent="727075"/>
            <a:r>
              <a:rPr lang="ru-RU" dirty="0">
                <a:latin typeface="Bookman Old Style" pitchFamily="18" charset="0"/>
              </a:rPr>
              <a:t>Место постановки палки на снег зависит от условий скольжения: при хорошем - у крепления лыжи; при плохом - ближе к каблуку ботинка. Большое значение для отталкивания палкой имеет угол постановки её на снег. Оптимальным считается угол 80 - 85</a:t>
            </a:r>
            <a:r>
              <a:rPr lang="ru-RU" baseline="30000" dirty="0">
                <a:latin typeface="Bookman Old Style" pitchFamily="18" charset="0"/>
              </a:rPr>
              <a:t>0 </a:t>
            </a:r>
            <a:r>
              <a:rPr lang="ru-RU" baseline="30000" dirty="0" smtClean="0">
                <a:latin typeface="Bookman Old Style" pitchFamily="18" charset="0"/>
              </a:rPr>
              <a:t> </a:t>
            </a:r>
            <a:r>
              <a:rPr lang="ru-RU" dirty="0" smtClean="0">
                <a:latin typeface="Bookman Old Style" pitchFamily="18" charset="0"/>
              </a:rPr>
              <a:t>(г)</a:t>
            </a:r>
            <a:endParaRPr lang="ru-RU" dirty="0">
              <a:latin typeface="Bookman Old Style" pitchFamily="18" charset="0"/>
            </a:endParaRPr>
          </a:p>
        </p:txBody>
      </p:sp>
    </p:spTree>
    <p:extLst>
      <p:ext uri="{BB962C8B-B14F-4D97-AF65-F5344CB8AC3E}">
        <p14:creationId xmlns:p14="http://schemas.microsoft.com/office/powerpoint/2010/main" val="2537783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80618"/>
            <a:ext cx="8424936" cy="400110"/>
          </a:xfrm>
          <a:prstGeom prst="rect">
            <a:avLst/>
          </a:prstGeom>
        </p:spPr>
        <p:txBody>
          <a:bodyPr wrap="square">
            <a:spAutoFit/>
          </a:bodyPr>
          <a:lstStyle/>
          <a:p>
            <a:r>
              <a:rPr lang="ru-RU" sz="2000" i="1" dirty="0">
                <a:solidFill>
                  <a:schemeClr val="bg1"/>
                </a:solidFill>
                <a:latin typeface="Bookman Old Style" pitchFamily="18" charset="0"/>
              </a:rPr>
              <a:t>Методика обучения попеременно-</a:t>
            </a:r>
            <a:r>
              <a:rPr lang="ru-RU" sz="2000" i="1" dirty="0" err="1">
                <a:solidFill>
                  <a:schemeClr val="bg1"/>
                </a:solidFill>
                <a:latin typeface="Bookman Old Style" pitchFamily="18" charset="0"/>
              </a:rPr>
              <a:t>двухшажному</a:t>
            </a:r>
            <a:r>
              <a:rPr lang="ru-RU" sz="2000" i="1" dirty="0">
                <a:solidFill>
                  <a:schemeClr val="bg1"/>
                </a:solidFill>
                <a:latin typeface="Bookman Old Style" pitchFamily="18" charset="0"/>
              </a:rPr>
              <a:t> ходу</a:t>
            </a:r>
          </a:p>
        </p:txBody>
      </p:sp>
      <p:sp>
        <p:nvSpPr>
          <p:cNvPr id="3" name="Прямоугольник 2"/>
          <p:cNvSpPr/>
          <p:nvPr/>
        </p:nvSpPr>
        <p:spPr>
          <a:xfrm>
            <a:off x="1513908" y="1012666"/>
            <a:ext cx="5382344" cy="400110"/>
          </a:xfrm>
          <a:prstGeom prst="rect">
            <a:avLst/>
          </a:prstGeom>
        </p:spPr>
        <p:txBody>
          <a:bodyPr wrap="square">
            <a:spAutoFit/>
          </a:bodyPr>
          <a:lstStyle/>
          <a:p>
            <a:r>
              <a:rPr lang="ru-RU" dirty="0">
                <a:latin typeface="Bookman Old Style" pitchFamily="18" charset="0"/>
              </a:rPr>
              <a:t>Скользящий шаг, руки </a:t>
            </a:r>
            <a:r>
              <a:rPr lang="ru-RU" sz="2000" dirty="0">
                <a:latin typeface="Bookman Old Style" pitchFamily="18" charset="0"/>
              </a:rPr>
              <a:t>за</a:t>
            </a:r>
            <a:r>
              <a:rPr lang="ru-RU" dirty="0">
                <a:latin typeface="Bookman Old Style" pitchFamily="18" charset="0"/>
              </a:rPr>
              <a:t> спину, без палок</a:t>
            </a:r>
            <a:r>
              <a:rPr lang="ru-RU" dirty="0" smtClean="0">
                <a:latin typeface="Bookman Old Style" pitchFamily="18" charset="0"/>
              </a:rPr>
              <a:t>.</a:t>
            </a:r>
            <a:endParaRPr lang="ru-RU" dirty="0">
              <a:latin typeface="Bookman Old Style" pitchFamily="18" charset="0"/>
            </a:endParaRPr>
          </a:p>
        </p:txBody>
      </p:sp>
      <p:pic>
        <p:nvPicPr>
          <p:cNvPr id="2050" name="Picture 2" descr="E:\лыжы\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841" y="1556792"/>
            <a:ext cx="6494479" cy="42484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72953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32882"/>
            <a:ext cx="8008059" cy="707886"/>
          </a:xfrm>
          <a:prstGeom prst="rect">
            <a:avLst/>
          </a:prstGeom>
        </p:spPr>
        <p:txBody>
          <a:bodyPr wrap="square">
            <a:spAutoFit/>
          </a:bodyPr>
          <a:lstStyle/>
          <a:p>
            <a:pPr indent="727075"/>
            <a:r>
              <a:rPr lang="ru-RU" sz="2000" i="1" dirty="0">
                <a:solidFill>
                  <a:schemeClr val="bg1"/>
                </a:solidFill>
                <a:latin typeface="Bookman Old Style" pitchFamily="18" charset="0"/>
              </a:rPr>
              <a:t>Скользящий шаг с широкой амплитудой работы рук, без палок</a:t>
            </a:r>
          </a:p>
        </p:txBody>
      </p:sp>
      <p:pic>
        <p:nvPicPr>
          <p:cNvPr id="3074" name="Picture 2" descr="E:\лыжы\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96" y="1357991"/>
            <a:ext cx="6192689" cy="43477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15846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51356"/>
            <a:ext cx="7344816" cy="369332"/>
          </a:xfrm>
          <a:prstGeom prst="rect">
            <a:avLst/>
          </a:prstGeom>
        </p:spPr>
        <p:txBody>
          <a:bodyPr wrap="square">
            <a:spAutoFit/>
          </a:bodyPr>
          <a:lstStyle/>
          <a:p>
            <a:r>
              <a:rPr lang="ru-RU" i="1" dirty="0">
                <a:solidFill>
                  <a:schemeClr val="bg1"/>
                </a:solidFill>
                <a:latin typeface="Bookman Old Style" pitchFamily="18" charset="0"/>
              </a:rPr>
              <a:t>Научить работе рук в попеременно-</a:t>
            </a:r>
            <a:r>
              <a:rPr lang="ru-RU" i="1" dirty="0" err="1">
                <a:solidFill>
                  <a:schemeClr val="bg1"/>
                </a:solidFill>
                <a:latin typeface="Bookman Old Style" pitchFamily="18" charset="0"/>
              </a:rPr>
              <a:t>двухшажном</a:t>
            </a:r>
            <a:r>
              <a:rPr lang="ru-RU" i="1" dirty="0">
                <a:solidFill>
                  <a:schemeClr val="bg1"/>
                </a:solidFill>
                <a:latin typeface="Bookman Old Style" pitchFamily="18" charset="0"/>
              </a:rPr>
              <a:t> ходе</a:t>
            </a:r>
          </a:p>
        </p:txBody>
      </p:sp>
      <p:sp>
        <p:nvSpPr>
          <p:cNvPr id="3" name="Прямоугольник 2"/>
          <p:cNvSpPr/>
          <p:nvPr/>
        </p:nvSpPr>
        <p:spPr>
          <a:xfrm>
            <a:off x="288032" y="574809"/>
            <a:ext cx="8388424" cy="2062103"/>
          </a:xfrm>
          <a:prstGeom prst="rect">
            <a:avLst/>
          </a:prstGeom>
        </p:spPr>
        <p:txBody>
          <a:bodyPr wrap="square">
            <a:spAutoFit/>
          </a:bodyPr>
          <a:lstStyle/>
          <a:p>
            <a:pPr indent="539750">
              <a:buFont typeface="+mj-lt"/>
              <a:buAutoNum type="arabicPeriod"/>
            </a:pPr>
            <a:r>
              <a:rPr lang="ru-RU" sz="1600" dirty="0">
                <a:latin typeface="Bookman Old Style" pitchFamily="18" charset="0"/>
              </a:rPr>
              <a:t>Имитация движения рук на месте.</a:t>
            </a:r>
          </a:p>
          <a:p>
            <a:pPr indent="539750">
              <a:buFont typeface="+mj-lt"/>
              <a:buAutoNum type="arabicPeriod"/>
            </a:pPr>
            <a:r>
              <a:rPr lang="ru-RU" sz="1600" dirty="0">
                <a:latin typeface="Bookman Old Style" pitchFamily="18" charset="0"/>
              </a:rPr>
              <a:t>То же, что п. 1, но с палками за середину.</a:t>
            </a:r>
          </a:p>
          <a:p>
            <a:pPr indent="539750">
              <a:buFont typeface="+mj-lt"/>
              <a:buAutoNum type="arabicPeriod"/>
            </a:pPr>
            <a:r>
              <a:rPr lang="ru-RU" sz="1600" dirty="0">
                <a:latin typeface="Bookman Old Style" pitchFamily="18" charset="0"/>
              </a:rPr>
              <a:t>Скользящий шаг с палками за середину. </a:t>
            </a:r>
            <a:r>
              <a:rPr lang="ru-RU" sz="1600" dirty="0" smtClean="0">
                <a:latin typeface="Bookman Old Style" pitchFamily="18" charset="0"/>
              </a:rPr>
              <a:t>(рисунок внизу)</a:t>
            </a:r>
          </a:p>
          <a:p>
            <a:pPr indent="539750">
              <a:buFont typeface="+mj-lt"/>
              <a:buAutoNum type="arabicPeriod"/>
            </a:pPr>
            <a:r>
              <a:rPr lang="ru-RU" sz="1600" dirty="0" smtClean="0">
                <a:latin typeface="Bookman Old Style" pitchFamily="18" charset="0"/>
              </a:rPr>
              <a:t>После </a:t>
            </a:r>
            <a:r>
              <a:rPr lang="ru-RU" sz="1600" dirty="0">
                <a:latin typeface="Bookman Old Style" pitchFamily="18" charset="0"/>
              </a:rPr>
              <a:t>разгона - скольжение на двух лыжах с попеременным отталкиванием палками сзади.</a:t>
            </a:r>
          </a:p>
          <a:p>
            <a:pPr indent="539750">
              <a:buFont typeface="+mj-lt"/>
              <a:buAutoNum type="arabicPeriod"/>
            </a:pPr>
            <a:r>
              <a:rPr lang="ru-RU" sz="1600" dirty="0">
                <a:latin typeface="Bookman Old Style" pitchFamily="18" charset="0"/>
              </a:rPr>
              <a:t>Вынос и постановка палок в снег на месте (попеременно).</a:t>
            </a:r>
          </a:p>
          <a:p>
            <a:pPr indent="539750">
              <a:buFont typeface="+mj-lt"/>
              <a:buAutoNum type="arabicPeriod"/>
            </a:pPr>
            <a:r>
              <a:rPr lang="ru-RU" sz="1600" dirty="0">
                <a:latin typeface="Bookman Old Style" pitchFamily="18" charset="0"/>
              </a:rPr>
              <a:t>Передвижение по учебной лыжне с попеременным отталкиванием палками.</a:t>
            </a:r>
          </a:p>
        </p:txBody>
      </p:sp>
      <p:pic>
        <p:nvPicPr>
          <p:cNvPr id="4098" name="Picture 2" descr="E:\лыжы\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992" y="2996952"/>
            <a:ext cx="4375464" cy="3168352"/>
          </a:xfrm>
          <a:prstGeom prst="rect">
            <a:avLst/>
          </a:prstGeom>
          <a:solidFill>
            <a:srgbClr val="FFFFFF">
              <a:shade val="85000"/>
            </a:srgbClr>
          </a:solidFill>
          <a:ln w="1016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sp>
        <p:nvSpPr>
          <p:cNvPr id="5" name="Прямоугольник 4"/>
          <p:cNvSpPr/>
          <p:nvPr/>
        </p:nvSpPr>
        <p:spPr>
          <a:xfrm>
            <a:off x="323528" y="2708920"/>
            <a:ext cx="4779211" cy="584775"/>
          </a:xfrm>
          <a:prstGeom prst="rect">
            <a:avLst/>
          </a:prstGeom>
        </p:spPr>
        <p:txBody>
          <a:bodyPr wrap="square">
            <a:spAutoFit/>
          </a:bodyPr>
          <a:lstStyle/>
          <a:p>
            <a:pPr indent="539750"/>
            <a:r>
              <a:rPr lang="ru-RU" sz="1600" i="1" dirty="0">
                <a:solidFill>
                  <a:sysClr val="windowText" lastClr="000000"/>
                </a:solidFill>
                <a:latin typeface="Bookman Old Style" pitchFamily="18" charset="0"/>
              </a:rPr>
              <a:t>Научить согласованию движений рук и ног в попеременно-</a:t>
            </a:r>
            <a:r>
              <a:rPr lang="ru-RU" sz="1600" i="1" dirty="0" err="1">
                <a:solidFill>
                  <a:sysClr val="windowText" lastClr="000000"/>
                </a:solidFill>
                <a:latin typeface="Bookman Old Style" pitchFamily="18" charset="0"/>
              </a:rPr>
              <a:t>духшажном</a:t>
            </a:r>
            <a:r>
              <a:rPr lang="ru-RU" sz="1600" i="1" dirty="0">
                <a:solidFill>
                  <a:sysClr val="windowText" lastClr="000000"/>
                </a:solidFill>
                <a:latin typeface="Bookman Old Style" pitchFamily="18" charset="0"/>
              </a:rPr>
              <a:t> ходе</a:t>
            </a:r>
          </a:p>
        </p:txBody>
      </p:sp>
      <p:sp>
        <p:nvSpPr>
          <p:cNvPr id="6" name="Прямоугольник 5"/>
          <p:cNvSpPr/>
          <p:nvPr/>
        </p:nvSpPr>
        <p:spPr>
          <a:xfrm>
            <a:off x="251520" y="3527137"/>
            <a:ext cx="4392488" cy="2062103"/>
          </a:xfrm>
          <a:prstGeom prst="rect">
            <a:avLst/>
          </a:prstGeom>
        </p:spPr>
        <p:txBody>
          <a:bodyPr wrap="square">
            <a:spAutoFit/>
          </a:bodyPr>
          <a:lstStyle/>
          <a:p>
            <a:pPr indent="539750">
              <a:buFont typeface="+mj-lt"/>
              <a:buAutoNum type="arabicPeriod"/>
            </a:pPr>
            <a:r>
              <a:rPr lang="ru-RU" sz="1600" dirty="0">
                <a:latin typeface="Bookman Old Style" pitchFamily="18" charset="0"/>
              </a:rPr>
              <a:t>Имитация движения рук и ног с палками на месте.</a:t>
            </a:r>
          </a:p>
          <a:p>
            <a:pPr indent="539750">
              <a:buFont typeface="+mj-lt"/>
              <a:buAutoNum type="arabicPeriod"/>
            </a:pPr>
            <a:r>
              <a:rPr lang="ru-RU" sz="1600" dirty="0">
                <a:latin typeface="Bookman Old Style" pitchFamily="18" charset="0"/>
              </a:rPr>
              <a:t>Вынос и постановка палок в снег попеременно на месте.</a:t>
            </a:r>
          </a:p>
          <a:p>
            <a:pPr indent="539750">
              <a:buFont typeface="+mj-lt"/>
              <a:buAutoNum type="arabicPeriod"/>
            </a:pPr>
            <a:r>
              <a:rPr lang="ru-RU" sz="1600" dirty="0">
                <a:latin typeface="Bookman Old Style" pitchFamily="18" charset="0"/>
              </a:rPr>
              <a:t>Фиксация положения рук и ног в фазе свободного скольжения (на растянутом шаге в медленном темпе).</a:t>
            </a:r>
          </a:p>
          <a:p>
            <a:pPr indent="539750">
              <a:buFont typeface="+mj-lt"/>
              <a:buAutoNum type="arabicPeriod"/>
            </a:pPr>
            <a:r>
              <a:rPr lang="ru-RU" sz="1600" dirty="0">
                <a:latin typeface="Bookman Old Style" pitchFamily="18" charset="0"/>
              </a:rPr>
              <a:t>Выполнение хода в целом.</a:t>
            </a:r>
          </a:p>
        </p:txBody>
      </p:sp>
    </p:spTree>
    <p:extLst>
      <p:ext uri="{BB962C8B-B14F-4D97-AF65-F5344CB8AC3E}">
        <p14:creationId xmlns:p14="http://schemas.microsoft.com/office/powerpoint/2010/main" val="415979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011207"/>
            <a:ext cx="8496944" cy="5586145"/>
          </a:xfrm>
          <a:prstGeom prst="rect">
            <a:avLst/>
          </a:prstGeom>
        </p:spPr>
        <p:txBody>
          <a:bodyPr wrap="square">
            <a:spAutoFit/>
          </a:bodyPr>
          <a:lstStyle/>
          <a:p>
            <a:pPr indent="727075"/>
            <a:r>
              <a:rPr lang="ru-RU" sz="1700" dirty="0">
                <a:latin typeface="Bookman Old Style" pitchFamily="18" charset="0"/>
              </a:rPr>
              <a:t>Он известен также под названием хода «в перекладку». Этот ход употребляется при движении по рыхлому снегу, когда отталкивание палками затруднено.</a:t>
            </a:r>
          </a:p>
          <a:p>
            <a:pPr indent="727075"/>
            <a:r>
              <a:rPr lang="ru-RU" sz="1700" dirty="0">
                <a:latin typeface="Bookman Old Style" pitchFamily="18" charset="0"/>
              </a:rPr>
              <a:t>Попеременный </a:t>
            </a:r>
            <a:r>
              <a:rPr lang="ru-RU" sz="1700" dirty="0" err="1">
                <a:latin typeface="Bookman Old Style" pitchFamily="18" charset="0"/>
              </a:rPr>
              <a:t>четырехшажный</a:t>
            </a:r>
            <a:r>
              <a:rPr lang="ru-RU" sz="1700" dirty="0">
                <a:latin typeface="Bookman Old Style" pitchFamily="18" charset="0"/>
              </a:rPr>
              <a:t> ход по своему ритму довольно сложен. Цикл движений в этом ходе состоит из поочередных четырех шагов и двух попеременных толчков палками на два последних шага. Вынос палок перед отталкиванием выполняется поочередно на первые два шага в цикле хода. При передвижении по равнине лыжник проходит за цикл до 8-10 м при средней скорости 4-6 м/с. Чаще всего попеременный </a:t>
            </a:r>
            <a:r>
              <a:rPr lang="ru-RU" sz="1700" dirty="0" err="1">
                <a:latin typeface="Bookman Old Style" pitchFamily="18" charset="0"/>
              </a:rPr>
              <a:t>четырехшажный</a:t>
            </a:r>
            <a:r>
              <a:rPr lang="ru-RU" sz="1700" dirty="0">
                <a:latin typeface="Bookman Old Style" pitchFamily="18" charset="0"/>
              </a:rPr>
              <a:t> ход применяется на равнине и пологих подъемах при плохой опоре для палок (при движении с рюкзаком в туристских походах), когда передвижение попеременным </a:t>
            </a:r>
            <a:r>
              <a:rPr lang="ru-RU" sz="1700" dirty="0" err="1">
                <a:latin typeface="Bookman Old Style" pitchFamily="18" charset="0"/>
              </a:rPr>
              <a:t>двухшажным</a:t>
            </a:r>
            <a:r>
              <a:rPr lang="ru-RU" sz="1700" dirty="0">
                <a:latin typeface="Bookman Old Style" pitchFamily="18" charset="0"/>
              </a:rPr>
              <a:t> ходом и одновременными ходами затруднено. Порой квалифицированные лыжники применяют этот ход для преодоления затяжных подъемов, чередуя циклы хода с попеременным </a:t>
            </a:r>
            <a:r>
              <a:rPr lang="ru-RU" sz="1700" dirty="0" err="1">
                <a:latin typeface="Bookman Old Style" pitchFamily="18" charset="0"/>
              </a:rPr>
              <a:t>двухшажным</a:t>
            </a:r>
            <a:r>
              <a:rPr lang="ru-RU" sz="1700" dirty="0">
                <a:latin typeface="Bookman Old Style" pitchFamily="18" charset="0"/>
              </a:rPr>
              <a:t> ходом. Однако за последние годы сильнейшие лыжники стали реже применять этот ход во время соревнований, так как он уступает по скорости другим ходам.</a:t>
            </a:r>
          </a:p>
          <a:p>
            <a:pPr indent="727075"/>
            <a:r>
              <a:rPr lang="ru-RU" sz="1700" dirty="0">
                <a:latin typeface="Bookman Old Style" pitchFamily="18" charset="0"/>
              </a:rPr>
              <a:t>По координации этот способ передвижения является одним из самых сложных. Однако все основные элементы хода (скольжение, отталкивание палками, лыжами) уже изучены школьниками при освоении скользящего шага и попеременного </a:t>
            </a:r>
            <a:r>
              <a:rPr lang="ru-RU" sz="1700" dirty="0" err="1">
                <a:latin typeface="Bookman Old Style" pitchFamily="18" charset="0"/>
              </a:rPr>
              <a:t>двухшажного</a:t>
            </a:r>
            <a:r>
              <a:rPr lang="ru-RU" sz="1700" dirty="0">
                <a:latin typeface="Bookman Old Style" pitchFamily="18" charset="0"/>
              </a:rPr>
              <a:t> хода.</a:t>
            </a:r>
          </a:p>
        </p:txBody>
      </p:sp>
      <p:sp>
        <p:nvSpPr>
          <p:cNvPr id="5" name="Прямоугольник с двумя скругленными противолежащими углами 4"/>
          <p:cNvSpPr/>
          <p:nvPr/>
        </p:nvSpPr>
        <p:spPr>
          <a:xfrm>
            <a:off x="1115616" y="532495"/>
            <a:ext cx="6048672" cy="428555"/>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ru-RU" sz="2300" dirty="0" smtClean="0">
                <a:solidFill>
                  <a:schemeClr val="bg1"/>
                </a:solidFill>
                <a:latin typeface="Bookman Old Style" pitchFamily="18" charset="0"/>
              </a:rPr>
              <a:t>Попеременный </a:t>
            </a:r>
            <a:r>
              <a:rPr lang="ru-RU" sz="2300" dirty="0" err="1">
                <a:solidFill>
                  <a:schemeClr val="bg1"/>
                </a:solidFill>
                <a:latin typeface="Bookman Old Style" pitchFamily="18" charset="0"/>
              </a:rPr>
              <a:t>четырехшажном</a:t>
            </a:r>
            <a:r>
              <a:rPr lang="ru-RU" sz="2300" dirty="0">
                <a:solidFill>
                  <a:schemeClr val="bg1"/>
                </a:solidFill>
                <a:latin typeface="Bookman Old Style" pitchFamily="18" charset="0"/>
              </a:rPr>
              <a:t> </a:t>
            </a:r>
            <a:r>
              <a:rPr lang="ru-RU" sz="2300" dirty="0" smtClean="0">
                <a:solidFill>
                  <a:schemeClr val="bg1"/>
                </a:solidFill>
                <a:latin typeface="Bookman Old Style" pitchFamily="18" charset="0"/>
              </a:rPr>
              <a:t>ход</a:t>
            </a:r>
            <a:endParaRPr lang="ru-RU" sz="2300" dirty="0">
              <a:solidFill>
                <a:schemeClr val="bg1"/>
              </a:solidFill>
              <a:latin typeface="Bookman Old Style" pitchFamily="18" charset="0"/>
            </a:endParaRPr>
          </a:p>
        </p:txBody>
      </p:sp>
    </p:spTree>
    <p:extLst>
      <p:ext uri="{BB962C8B-B14F-4D97-AF65-F5344CB8AC3E}">
        <p14:creationId xmlns:p14="http://schemas.microsoft.com/office/powerpoint/2010/main" val="2420646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Зима</Template>
  <TotalTime>617</TotalTime>
  <Words>2622</Words>
  <Application>Microsoft Office PowerPoint</Application>
  <PresentationFormat>Экран (4:3)</PresentationFormat>
  <Paragraphs>114</Paragraphs>
  <Slides>22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Batang</vt:lpstr>
      <vt:lpstr>Arial</vt:lpstr>
      <vt:lpstr>Bookman Old Style</vt:lpstr>
      <vt:lpstr>Courier New</vt:lpstr>
      <vt:lpstr>Garamond Premr Pro</vt:lpstr>
      <vt:lpstr>Trebuchet MS</vt:lpstr>
      <vt:lpstr>Verdana</vt:lpstr>
      <vt:lpstr>Wingdings 2</vt:lpstr>
      <vt:lpstr>Winter</vt:lpstr>
      <vt:lpstr>ЛЫЖНЫЙ СПОРТ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Корякова Екатерина Евгеньевна</dc:creator>
  <cp:lastModifiedBy>WINDOWS GAME</cp:lastModifiedBy>
  <cp:revision>30</cp:revision>
  <dcterms:created xsi:type="dcterms:W3CDTF">2013-11-26T08:11:55Z</dcterms:created>
  <dcterms:modified xsi:type="dcterms:W3CDTF">2015-11-27T20:11:57Z</dcterms:modified>
</cp:coreProperties>
</file>