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B4C71EC6-210F-42DE-9C53-41977AD35B3D}" type="datetimeFigureOut">
              <a:rPr lang="ru-RU" smtClean="0"/>
              <a:t>14.11.2015</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14.11.2015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B4C71EC6-210F-42DE-9C53-41977AD35B3D}" type="datetimeFigureOut">
              <a:rPr lang="ru-RU" smtClean="0"/>
              <a:t>14.11.2015</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14.11.2015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B19B0651-EE4F-4900-A07F-96A6BFA9D0F0}" type="slidenum">
              <a:rPr lang="ru-RU" smtClean="0"/>
              <a:t>‹#›</a:t>
            </a:fld>
            <a:endParaRPr lang="ru-RU"/>
          </a:p>
        </p:txBody>
      </p:sp>
      <p:sp>
        <p:nvSpPr>
          <p:cNvPr id="8" name="Объект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B4C71EC6-210F-42DE-9C53-41977AD35B3D}" type="datetimeFigureOut">
              <a:rPr lang="ru-RU" smtClean="0"/>
              <a:t>14.11.2015</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19B0651-EE4F-4900-A07F-96A6BFA9D0F0}" type="slidenum">
              <a:rPr lang="ru-RU" smtClean="0"/>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Объект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B4C71EC6-210F-42DE-9C53-41977AD35B3D}" type="datetimeFigureOut">
              <a:rPr lang="ru-RU" smtClean="0"/>
              <a:t>14.11.2015</a:t>
            </a:fld>
            <a:endParaRPr lang="ru-RU"/>
          </a:p>
        </p:txBody>
      </p:sp>
      <p:sp>
        <p:nvSpPr>
          <p:cNvPr id="10" name="Номер слайда 9"/>
          <p:cNvSpPr>
            <a:spLocks noGrp="1"/>
          </p:cNvSpPr>
          <p:nvPr>
            <p:ph type="sldNum" sz="quarter" idx="16"/>
          </p:nvPr>
        </p:nvSpPr>
        <p:spPr/>
        <p:txBody>
          <a:bodyPr rtlCol="0"/>
          <a:lstStyle/>
          <a:p>
            <a:fld id="{B19B0651-EE4F-4900-A07F-96A6BFA9D0F0}" type="slidenum">
              <a:rPr lang="ru-RU" smtClean="0"/>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Объект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B4C71EC6-210F-42DE-9C53-41977AD35B3D}" type="datetimeFigureOut">
              <a:rPr lang="ru-RU" smtClean="0"/>
              <a:t>14.11.2015</a:t>
            </a:fld>
            <a:endParaRPr lang="ru-RU"/>
          </a:p>
        </p:txBody>
      </p:sp>
      <p:sp>
        <p:nvSpPr>
          <p:cNvPr id="12" name="Номер слайда 11"/>
          <p:cNvSpPr>
            <a:spLocks noGrp="1"/>
          </p:cNvSpPr>
          <p:nvPr>
            <p:ph type="sldNum" sz="quarter" idx="16"/>
          </p:nvPr>
        </p:nvSpPr>
        <p:spPr/>
        <p:txBody>
          <a:bodyPr rtlCol="0"/>
          <a:lstStyle/>
          <a:p>
            <a:fld id="{B19B0651-EE4F-4900-A07F-96A6BFA9D0F0}" type="slidenum">
              <a:rPr lang="ru-RU" smtClean="0"/>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14.11.2015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14.11.2015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14.11.2015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B19B0651-EE4F-4900-A07F-96A6BFA9D0F0}" type="slidenum">
              <a:rPr lang="ru-RU" smtClean="0"/>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Объект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B4C71EC6-210F-42DE-9C53-41977AD35B3D}" type="datetimeFigureOut">
              <a:rPr lang="ru-RU" smtClean="0"/>
              <a:t>14.11.2015</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B19B0651-EE4F-4900-A07F-96A6BFA9D0F0}" type="slidenum">
              <a:rPr lang="ru-RU" smtClean="0"/>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B4C71EC6-210F-42DE-9C53-41977AD35B3D}" type="datetimeFigureOut">
              <a:rPr lang="ru-RU" smtClean="0"/>
              <a:t>14.11.2015</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88640"/>
            <a:ext cx="9036496" cy="1872208"/>
          </a:xfrm>
        </p:spPr>
        <p:txBody>
          <a:bodyPr>
            <a:normAutofit/>
          </a:bodyPr>
          <a:lstStyle/>
          <a:p>
            <a:r>
              <a:rPr lang="ru-RU" sz="4800" dirty="0" smtClean="0"/>
              <a:t>    Техника приёма и подачи        </a:t>
            </a:r>
            <a:br>
              <a:rPr lang="ru-RU" sz="4800" dirty="0" smtClean="0"/>
            </a:br>
            <a:r>
              <a:rPr lang="ru-RU" sz="4800" dirty="0" smtClean="0"/>
              <a:t>            мяча в волейболе</a:t>
            </a:r>
            <a:endParaRPr lang="ru-RU" sz="4800" dirty="0"/>
          </a:p>
        </p:txBody>
      </p:sp>
      <p:sp>
        <p:nvSpPr>
          <p:cNvPr id="3" name="Подзаголовок 2"/>
          <p:cNvSpPr>
            <a:spLocks noGrp="1"/>
          </p:cNvSpPr>
          <p:nvPr>
            <p:ph type="subTitle" idx="1"/>
          </p:nvPr>
        </p:nvSpPr>
        <p:spPr>
          <a:xfrm>
            <a:off x="2195736" y="3717032"/>
            <a:ext cx="6705600" cy="1872208"/>
          </a:xfrm>
        </p:spPr>
        <p:txBody>
          <a:bodyPr/>
          <a:lstStyle/>
          <a:p>
            <a:r>
              <a:rPr lang="ru-RU" dirty="0" smtClean="0"/>
              <a:t>Выполнил студент группы 15А : </a:t>
            </a:r>
            <a:r>
              <a:rPr lang="ru-RU" dirty="0" err="1" smtClean="0"/>
              <a:t>Хватков</a:t>
            </a:r>
            <a:r>
              <a:rPr lang="ru-RU" dirty="0" smtClean="0"/>
              <a:t>  Илья</a:t>
            </a:r>
            <a:endParaRPr lang="ru-RU" dirty="0"/>
          </a:p>
        </p:txBody>
      </p:sp>
    </p:spTree>
    <p:extLst>
      <p:ext uri="{BB962C8B-B14F-4D97-AF65-F5344CB8AC3E}">
        <p14:creationId xmlns:p14="http://schemas.microsoft.com/office/powerpoint/2010/main" val="126471097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528" y="228600"/>
            <a:ext cx="8640960" cy="6440760"/>
          </a:xfrm>
        </p:spPr>
        <p:txBody>
          <a:bodyPr>
            <a:normAutofit/>
          </a:bodyPr>
          <a:lstStyle/>
          <a:p>
            <a:r>
              <a:rPr lang="ru-RU" sz="2400" dirty="0"/>
              <a:t>  Прием мяча имеющего небольшую скорость полета осуществляется из средней стойки плавным распрямлением соединенных кистей рук навстречу мячу с завершением фазы приема выпрямлением ног и туловища игрока.</a:t>
            </a:r>
            <a:r>
              <a:rPr lang="ru-RU" sz="2400" dirty="0"/>
              <a:t/>
            </a:r>
            <a:br>
              <a:rPr lang="ru-RU" sz="2400" dirty="0"/>
            </a:br>
            <a:r>
              <a:rPr lang="ru-RU" sz="2400" dirty="0"/>
              <a:t>        Прием мяча имеющего большую скорость полета на уровень пояса принимающего осуществляется из более высокой стойки, при этом отсутствует движение рук навстречу мячу и выпрямление ног. При соприкосновении мяча с руками волейболиста, чтобы смягчить удар, игрок совершает незначительное движение ногами, направляя тело игрока вверх-назад.</a:t>
            </a:r>
            <a:r>
              <a:rPr lang="ru-RU" sz="2400" dirty="0"/>
              <a:t/>
            </a:r>
            <a:br>
              <a:rPr lang="ru-RU" sz="2400" dirty="0"/>
            </a:br>
            <a:r>
              <a:rPr lang="ru-RU" sz="2400" dirty="0"/>
              <a:t>        Прием мяча имеющего большую скорость полета ниже уровня пояса принимающего осуществляется из более низкой стойки, чем в первом случае, при этом туловище перемещается еще ниже за счет сгибания коленных суставов, а руки при соприкосновении с мячом, для смягчения удара, перемещаются вниз-назад. </a:t>
            </a:r>
            <a:endParaRPr lang="ru-RU" sz="2400" dirty="0"/>
          </a:p>
        </p:txBody>
      </p:sp>
      <p:sp>
        <p:nvSpPr>
          <p:cNvPr id="3" name="Объект 2"/>
          <p:cNvSpPr>
            <a:spLocks noGrp="1"/>
          </p:cNvSpPr>
          <p:nvPr>
            <p:ph sz="quarter" idx="1"/>
          </p:nvPr>
        </p:nvSpPr>
        <p:spPr>
          <a:xfrm>
            <a:off x="-1980728" y="4869160"/>
            <a:ext cx="70920" cy="218728"/>
          </a:xfrm>
        </p:spPr>
        <p:txBody>
          <a:bodyPr>
            <a:normAutofit fontScale="32500" lnSpcReduction="20000"/>
          </a:bodyPr>
          <a:lstStyle/>
          <a:p>
            <a:endParaRPr lang="ru-RU" dirty="0"/>
          </a:p>
        </p:txBody>
      </p:sp>
    </p:spTree>
    <p:extLst>
      <p:ext uri="{BB962C8B-B14F-4D97-AF65-F5344CB8AC3E}">
        <p14:creationId xmlns:p14="http://schemas.microsoft.com/office/powerpoint/2010/main" val="23708354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95536" y="1196752"/>
            <a:ext cx="8465867" cy="4176464"/>
          </a:xfrm>
        </p:spPr>
      </p:pic>
    </p:spTree>
    <p:extLst>
      <p:ext uri="{BB962C8B-B14F-4D97-AF65-F5344CB8AC3E}">
        <p14:creationId xmlns:p14="http://schemas.microsoft.com/office/powerpoint/2010/main" val="2061641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      Спасибо за внимание!  </a:t>
            </a:r>
            <a:endParaRPr lang="ru-RU" dirty="0"/>
          </a:p>
        </p:txBody>
      </p:sp>
      <p:pic>
        <p:nvPicPr>
          <p:cNvPr id="4" name="Объект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612775" y="1809750"/>
            <a:ext cx="8279060" cy="4139530"/>
          </a:xfrm>
        </p:spPr>
      </p:pic>
    </p:spTree>
    <p:extLst>
      <p:ext uri="{BB962C8B-B14F-4D97-AF65-F5344CB8AC3E}">
        <p14:creationId xmlns:p14="http://schemas.microsoft.com/office/powerpoint/2010/main" val="487910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922262"/>
            <a:ext cx="8496944" cy="2880320"/>
          </a:xfrm>
        </p:spPr>
        <p:txBody>
          <a:bodyPr>
            <a:normAutofit fontScale="90000"/>
          </a:bodyPr>
          <a:lstStyle/>
          <a:p>
            <a:r>
              <a:rPr lang="ru-RU" sz="2700" b="1" i="1" dirty="0"/>
              <a:t>Подача – элемент игры, который не дает игрокам команды соперника согласовывать свои действия и выполнять намеченный план игры.</a:t>
            </a:r>
            <a:br>
              <a:rPr lang="ru-RU" sz="2700" b="1" i="1" dirty="0"/>
            </a:br>
            <a:r>
              <a:rPr lang="ru-RU" sz="2700" b="1" i="1" dirty="0"/>
              <a:t>Подачу необходимо совершенствовать в течение всей тренировки, отрабатывая как технику индивидуального удара, так и групповые действия.</a:t>
            </a:r>
            <a:r>
              <a:rPr lang="ru-RU" b="1" i="1" dirty="0"/>
              <a:t/>
            </a:r>
            <a:br>
              <a:rPr lang="ru-RU" b="1" i="1" dirty="0"/>
            </a:br>
            <a:endParaRPr lang="ru-RU" dirty="0"/>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763688" y="35527"/>
            <a:ext cx="4248471" cy="3730412"/>
          </a:xfrm>
        </p:spPr>
      </p:pic>
    </p:spTree>
    <p:extLst>
      <p:ext uri="{BB962C8B-B14F-4D97-AF65-F5344CB8AC3E}">
        <p14:creationId xmlns:p14="http://schemas.microsoft.com/office/powerpoint/2010/main" val="40069899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60648"/>
            <a:ext cx="8153400" cy="5904656"/>
          </a:xfrm>
        </p:spPr>
        <p:txBody>
          <a:bodyPr>
            <a:normAutofit/>
          </a:bodyPr>
          <a:lstStyle/>
          <a:p>
            <a:r>
              <a:rPr lang="ru-RU" sz="2400" dirty="0"/>
              <a:t> </a:t>
            </a:r>
            <a:r>
              <a:rPr lang="ru-RU" sz="2400" dirty="0" smtClean="0"/>
              <a:t>                </a:t>
            </a:r>
            <a:r>
              <a:rPr lang="ru-RU" sz="6600" dirty="0" smtClean="0"/>
              <a:t>Техника подачи</a:t>
            </a:r>
            <a:r>
              <a:rPr lang="ru-RU" sz="2400" dirty="0" smtClean="0"/>
              <a:t/>
            </a:r>
            <a:br>
              <a:rPr lang="ru-RU" sz="2400" dirty="0" smtClean="0"/>
            </a:br>
            <a:r>
              <a:rPr lang="ru-RU" sz="2400" dirty="0" smtClean="0"/>
              <a:t>Перед выполнением  каждой подачи игрок </a:t>
            </a:r>
            <a:r>
              <a:rPr lang="ru-RU" sz="2400" dirty="0"/>
              <a:t>должен:</a:t>
            </a:r>
            <a:br>
              <a:rPr lang="ru-RU" sz="2400" dirty="0"/>
            </a:br>
            <a:r>
              <a:rPr lang="ru-RU" sz="2400" dirty="0"/>
              <a:t>полностью сконцентрироваться на исполнении этого элемента, для чего спокойно без спешки выйти на место подачи, принять решение как и куда подавать.</a:t>
            </a:r>
            <a:br>
              <a:rPr lang="ru-RU" sz="2400" dirty="0"/>
            </a:br>
            <a:r>
              <a:rPr lang="ru-RU" sz="2400" dirty="0"/>
              <a:t>Занять высокую, ненапряженную стойку. Положение корпуса и передней ноги определяет направление полёта мяча.</a:t>
            </a:r>
            <a:br>
              <a:rPr lang="ru-RU" sz="2400" dirty="0"/>
            </a:br>
            <a:r>
              <a:rPr lang="ru-RU" sz="2400" dirty="0"/>
              <a:t>После свистка судьи, у подающего есть 8 секунд на выполнение подачи. Рекомендуется удар по мячу выполнять на 4-5 секунде. Для этого два-три раза надо ударить мяч об пол, глубоко вздохнуть и принять окончательное решение куда направить мяч.</a:t>
            </a:r>
            <a:br>
              <a:rPr lang="ru-RU" sz="2400" dirty="0"/>
            </a:br>
            <a:endParaRPr lang="ru-RU" sz="2400" dirty="0"/>
          </a:p>
        </p:txBody>
      </p:sp>
    </p:spTree>
    <p:extLst>
      <p:ext uri="{BB962C8B-B14F-4D97-AF65-F5344CB8AC3E}">
        <p14:creationId xmlns:p14="http://schemas.microsoft.com/office/powerpoint/2010/main" val="12831064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6296744"/>
          </a:xfrm>
        </p:spPr>
        <p:txBody>
          <a:bodyPr>
            <a:normAutofit fontScale="90000"/>
          </a:bodyPr>
          <a:lstStyle/>
          <a:p>
            <a:r>
              <a:rPr lang="ru-RU" sz="2800" dirty="0"/>
              <a:t>Рассмотрим порядок выполнения планирующей </a:t>
            </a:r>
            <a:r>
              <a:rPr lang="ru-RU" sz="2800" dirty="0" smtClean="0"/>
              <a:t>подачи</a:t>
            </a:r>
            <a:br>
              <a:rPr lang="ru-RU" sz="2800" dirty="0" smtClean="0"/>
            </a:br>
            <a:r>
              <a:rPr lang="ru-RU" sz="2800" dirty="0" smtClean="0"/>
              <a:t/>
            </a:r>
            <a:br>
              <a:rPr lang="ru-RU" sz="2800" dirty="0" smtClean="0"/>
            </a:br>
            <a:r>
              <a:rPr lang="ru-RU" sz="2400" dirty="0" smtClean="0"/>
              <a:t>В </a:t>
            </a:r>
            <a:r>
              <a:rPr lang="ru-RU" sz="2400" dirty="0"/>
              <a:t>начале нужно подбросить мяч и сделать замах</a:t>
            </a:r>
            <a:br>
              <a:rPr lang="ru-RU" sz="2400" dirty="0"/>
            </a:br>
            <a:r>
              <a:rPr lang="ru-RU" sz="2400" dirty="0"/>
              <a:t>мяч надо подбрасывать каждый раз в одну и ту же точку</a:t>
            </a:r>
            <a:br>
              <a:rPr lang="ru-RU" sz="2400" dirty="0"/>
            </a:br>
            <a:r>
              <a:rPr lang="ru-RU" sz="2400" dirty="0"/>
              <a:t>на небольшую высоту</a:t>
            </a:r>
            <a:br>
              <a:rPr lang="ru-RU" sz="2400" dirty="0"/>
            </a:br>
            <a:r>
              <a:rPr lang="ru-RU" sz="2400" dirty="0"/>
              <a:t>вперёд по направлению удара</a:t>
            </a:r>
            <a:br>
              <a:rPr lang="ru-RU" sz="2400" dirty="0"/>
            </a:br>
            <a:r>
              <a:rPr lang="ru-RU" sz="2400" dirty="0"/>
              <a:t>мяч не должен вращаться</a:t>
            </a:r>
            <a:br>
              <a:rPr lang="ru-RU" sz="2400" dirty="0"/>
            </a:br>
            <a:r>
              <a:rPr lang="ru-RU" sz="2400" dirty="0"/>
              <a:t>Потом сделать удар по мячу</a:t>
            </a:r>
            <a:br>
              <a:rPr lang="ru-RU" sz="2400" dirty="0"/>
            </a:br>
            <a:r>
              <a:rPr lang="ru-RU" sz="2400" dirty="0"/>
              <a:t>движение руки должно быть естественное бьющее (небольшой шаг передней ногой помогает скорректировать позицию по отношению к мячу и «вложиться» в удар с большей силой)</a:t>
            </a:r>
            <a:br>
              <a:rPr lang="ru-RU" sz="2400" dirty="0"/>
            </a:br>
            <a:r>
              <a:rPr lang="ru-RU" sz="2400" dirty="0"/>
              <a:t>удар осуществляется основанием ладони без сопровождения мяча (удар должен быть коротким отрывистым)</a:t>
            </a:r>
            <a:br>
              <a:rPr lang="ru-RU" sz="2400" dirty="0"/>
            </a:br>
            <a:r>
              <a:rPr lang="ru-RU" sz="2400" dirty="0"/>
              <a:t>кисть в момент удара жёстко закреплена в запястье</a:t>
            </a:r>
            <a:br>
              <a:rPr lang="ru-RU" sz="2400" dirty="0"/>
            </a:br>
            <a:r>
              <a:rPr lang="ru-RU" sz="2400" dirty="0"/>
              <a:t>удар наносится строго по центру мяча</a:t>
            </a:r>
            <a:br>
              <a:rPr lang="ru-RU" sz="2400" dirty="0"/>
            </a:br>
            <a:r>
              <a:rPr lang="ru-RU" sz="2400" dirty="0"/>
              <a:t>необходим полный зрительный контроль за мячом!</a:t>
            </a:r>
            <a:br>
              <a:rPr lang="ru-RU" sz="2400" dirty="0"/>
            </a:br>
            <a:r>
              <a:rPr lang="ru-RU" sz="2400" dirty="0"/>
              <a:t>Если подача выполнена правильно, то мяч полетит практически без вращения и самое главное непредсказуемо.</a:t>
            </a:r>
            <a:br>
              <a:rPr lang="ru-RU" sz="2400" dirty="0"/>
            </a:br>
            <a:endParaRPr lang="ru-RU" sz="2400" dirty="0"/>
          </a:p>
        </p:txBody>
      </p:sp>
      <p:sp>
        <p:nvSpPr>
          <p:cNvPr id="3" name="Объект 2"/>
          <p:cNvSpPr>
            <a:spLocks noGrp="1"/>
          </p:cNvSpPr>
          <p:nvPr>
            <p:ph sz="quarter" idx="1"/>
          </p:nvPr>
        </p:nvSpPr>
        <p:spPr>
          <a:xfrm>
            <a:off x="0" y="5661248"/>
            <a:ext cx="45719" cy="288032"/>
          </a:xfrm>
        </p:spPr>
        <p:txBody>
          <a:bodyPr>
            <a:normAutofit fontScale="55000" lnSpcReduction="20000"/>
          </a:bodyPr>
          <a:lstStyle/>
          <a:p>
            <a:endParaRPr lang="ru-RU" dirty="0"/>
          </a:p>
        </p:txBody>
      </p:sp>
    </p:spTree>
    <p:extLst>
      <p:ext uri="{BB962C8B-B14F-4D97-AF65-F5344CB8AC3E}">
        <p14:creationId xmlns:p14="http://schemas.microsoft.com/office/powerpoint/2010/main" val="34842279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4365104"/>
            <a:ext cx="8153400" cy="1976264"/>
          </a:xfrm>
        </p:spPr>
        <p:txBody>
          <a:bodyPr>
            <a:normAutofit fontScale="90000"/>
          </a:bodyPr>
          <a:lstStyle/>
          <a:p>
            <a:r>
              <a:rPr lang="ru-RU" sz="2400" b="1" dirty="0"/>
              <a:t>Типичные ошибки при подаче</a:t>
            </a:r>
            <a:br>
              <a:rPr lang="ru-RU" sz="2400" b="1" dirty="0"/>
            </a:br>
            <a:r>
              <a:rPr lang="ru-RU" sz="2400" dirty="0"/>
              <a:t>плохой зрительный контроль за мячом</a:t>
            </a:r>
            <a:br>
              <a:rPr lang="ru-RU" sz="2400" dirty="0"/>
            </a:br>
            <a:r>
              <a:rPr lang="ru-RU" sz="2400" dirty="0"/>
              <a:t>удар не по центру мяча</a:t>
            </a:r>
            <a:br>
              <a:rPr lang="ru-RU" sz="2400" dirty="0"/>
            </a:br>
            <a:r>
              <a:rPr lang="ru-RU" sz="2400" dirty="0"/>
              <a:t>кистевой акцент при ударе, что придает мячу вращательное движение</a:t>
            </a:r>
            <a:br>
              <a:rPr lang="ru-RU" sz="2400" dirty="0"/>
            </a:br>
            <a:endParaRPr lang="ru-RU" sz="2400" dirty="0"/>
          </a:p>
        </p:txBody>
      </p:sp>
      <p:pic>
        <p:nvPicPr>
          <p:cNvPr id="4" name="Объект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915817" y="188913"/>
            <a:ext cx="2928300" cy="3816350"/>
          </a:xfrm>
        </p:spPr>
      </p:pic>
    </p:spTree>
    <p:extLst>
      <p:ext uri="{BB962C8B-B14F-4D97-AF65-F5344CB8AC3E}">
        <p14:creationId xmlns:p14="http://schemas.microsoft.com/office/powerpoint/2010/main" val="3151233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6700" b="1" i="1" dirty="0" smtClean="0"/>
              <a:t>    Техника </a:t>
            </a:r>
            <a:r>
              <a:rPr lang="ru-RU" sz="6700" b="1" i="1" dirty="0"/>
              <a:t>приема</a:t>
            </a:r>
            <a:r>
              <a:rPr lang="ru-RU" b="1" i="1" dirty="0"/>
              <a:t/>
            </a:r>
            <a:br>
              <a:rPr lang="ru-RU" b="1" i="1" dirty="0"/>
            </a:br>
            <a:endParaRPr lang="ru-RU" dirty="0"/>
          </a:p>
        </p:txBody>
      </p:sp>
      <p:pic>
        <p:nvPicPr>
          <p:cNvPr id="4" name="Объект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317625" y="1600200"/>
            <a:ext cx="6743700" cy="4495800"/>
          </a:xfrm>
        </p:spPr>
      </p:pic>
    </p:spTree>
    <p:extLst>
      <p:ext uri="{BB962C8B-B14F-4D97-AF65-F5344CB8AC3E}">
        <p14:creationId xmlns:p14="http://schemas.microsoft.com/office/powerpoint/2010/main" val="1975457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6440760"/>
          </a:xfrm>
        </p:spPr>
        <p:txBody>
          <a:bodyPr>
            <a:normAutofit/>
          </a:bodyPr>
          <a:lstStyle/>
          <a:p>
            <a:r>
              <a:rPr lang="ru-RU" dirty="0" smtClean="0"/>
              <a:t>           Нижняя передача</a:t>
            </a:r>
            <a:br>
              <a:rPr lang="ru-RU" dirty="0" smtClean="0"/>
            </a:br>
            <a:r>
              <a:rPr lang="ru-RU" sz="2200" dirty="0"/>
              <a:t>Прием подачи является ключевым элементом в волейболе. Перед подачей, ноги должны быть согнуты в коленях и расположены на ширине плеч. Правая нога чуть впереди левой. </a:t>
            </a:r>
            <a:r>
              <a:rPr lang="ru-RU" sz="2200" b="1" dirty="0"/>
              <a:t>  </a:t>
            </a:r>
            <a:r>
              <a:rPr lang="ru-RU" sz="2200" dirty="0"/>
              <a:t>Следите за подающим и будьте готовы предугадать возможное направление куда будет подан мяч</a:t>
            </a:r>
            <a:r>
              <a:rPr lang="ru-RU" sz="2200" dirty="0" smtClean="0"/>
              <a:t>.</a:t>
            </a:r>
            <a:r>
              <a:rPr lang="ru-RU" sz="2200" b="1" dirty="0"/>
              <a:t>  </a:t>
            </a:r>
            <a:r>
              <a:rPr lang="ru-RU" sz="2200" dirty="0"/>
              <a:t>Держа руки разведенными, начинайте быстро передвигаться к мячу. Вновь займите исходное положение с ногами, согнутыми в коленях и расположенными на ширине плеч. Будьте готовы к контакту с </a:t>
            </a:r>
            <a:r>
              <a:rPr lang="ru-RU" sz="2200" dirty="0" smtClean="0"/>
              <a:t>мячом. Соедините </a:t>
            </a:r>
            <a:r>
              <a:rPr lang="ru-RU" sz="2200" dirty="0"/>
              <a:t>кисти, полностью вытянув руки вперед и вниз. Сведите локти вместе создав тем самым прочную, крепкую платформу для приема мяча.</a:t>
            </a:r>
            <a:endParaRPr lang="ru-RU" sz="2200" dirty="0"/>
          </a:p>
        </p:txBody>
      </p:sp>
      <p:sp>
        <p:nvSpPr>
          <p:cNvPr id="3" name="Объект 2"/>
          <p:cNvSpPr>
            <a:spLocks noGrp="1"/>
          </p:cNvSpPr>
          <p:nvPr>
            <p:ph sz="quarter" idx="1"/>
          </p:nvPr>
        </p:nvSpPr>
        <p:spPr>
          <a:xfrm flipV="1">
            <a:off x="-2196752" y="5661248"/>
            <a:ext cx="45719" cy="141312"/>
          </a:xfrm>
        </p:spPr>
        <p:txBody>
          <a:bodyPr>
            <a:normAutofit fontScale="25000" lnSpcReduction="20000"/>
          </a:bodyPr>
          <a:lstStyle/>
          <a:p>
            <a:endParaRPr lang="ru-RU" dirty="0"/>
          </a:p>
        </p:txBody>
      </p:sp>
    </p:spTree>
    <p:extLst>
      <p:ext uri="{BB962C8B-B14F-4D97-AF65-F5344CB8AC3E}">
        <p14:creationId xmlns:p14="http://schemas.microsoft.com/office/powerpoint/2010/main" val="36161268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564904"/>
            <a:ext cx="8153400" cy="4032448"/>
          </a:xfrm>
        </p:spPr>
        <p:txBody>
          <a:bodyPr>
            <a:normAutofit/>
          </a:bodyPr>
          <a:lstStyle/>
          <a:p>
            <a:r>
              <a:rPr lang="ru-RU" sz="2000" b="1" dirty="0"/>
              <a:t/>
            </a:r>
            <a:br>
              <a:rPr lang="ru-RU" sz="2000" b="1" dirty="0"/>
            </a:br>
            <a:r>
              <a:rPr lang="ru-RU" sz="2000" b="1" dirty="0"/>
              <a:t>    </a:t>
            </a:r>
            <a:r>
              <a:rPr lang="ru-RU" sz="2000" dirty="0"/>
              <a:t>Создайте ровную поверхность ,путем сведения локтей настолько близко друг с другом, насколько это возможно</a:t>
            </a:r>
            <a:r>
              <a:rPr lang="ru-RU" sz="2000" dirty="0" smtClean="0"/>
              <a:t>.</a:t>
            </a:r>
            <a:r>
              <a:rPr lang="ru-RU" sz="2000" b="1" dirty="0"/>
              <a:t/>
            </a:r>
            <a:br>
              <a:rPr lang="ru-RU" sz="2000" b="1" dirty="0"/>
            </a:br>
            <a:r>
              <a:rPr lang="ru-RU" sz="2000" b="1" dirty="0"/>
              <a:t>    </a:t>
            </a:r>
            <a:r>
              <a:rPr lang="ru-RU" sz="2000" dirty="0"/>
              <a:t>При осуществлении контакта с мячом, держите руки параллельно бедрам. Принимайте мяч предплечьями таким образом, чтобы соприкосновение с ним произошло чуть выше кистей. </a:t>
            </a:r>
            <a:r>
              <a:rPr lang="ru-RU" sz="2000" b="1" dirty="0"/>
              <a:t/>
            </a:r>
            <a:br>
              <a:rPr lang="ru-RU" sz="2000" b="1" dirty="0"/>
            </a:br>
            <a:r>
              <a:rPr lang="ru-RU" sz="2000" b="1" dirty="0"/>
              <a:t>    </a:t>
            </a:r>
            <a:r>
              <a:rPr lang="ru-RU" sz="2000" dirty="0"/>
              <a:t>Оставайтесь как можно ниже и держите плечи опущенными. При приеме мяча нельзя стоять вертикально ровно</a:t>
            </a:r>
            <a:r>
              <a:rPr lang="ru-RU" sz="2000" dirty="0" smtClean="0"/>
              <a:t>.</a:t>
            </a:r>
            <a:r>
              <a:rPr lang="ru-RU" sz="2000" b="1" dirty="0"/>
              <a:t/>
            </a:r>
            <a:br>
              <a:rPr lang="ru-RU" sz="2000" b="1" dirty="0"/>
            </a:br>
            <a:r>
              <a:rPr lang="ru-RU" sz="2000" b="1" dirty="0"/>
              <a:t>    </a:t>
            </a:r>
            <a:r>
              <a:rPr lang="ru-RU" sz="2000" dirty="0"/>
              <a:t>При контакте с мячом не дергайтесь, а просто придайте нужное направление мячу путем изменения угла наклона рук. Не сгибайте руки при приеме мяча. </a:t>
            </a:r>
            <a:r>
              <a:rPr lang="ru-RU" sz="2000" dirty="0"/>
              <a:t/>
            </a:r>
            <a:br>
              <a:rPr lang="ru-RU" sz="2000" dirty="0"/>
            </a:br>
            <a:endParaRPr lang="ru-RU" sz="2000" dirty="0"/>
          </a:p>
        </p:txBody>
      </p:sp>
      <p:pic>
        <p:nvPicPr>
          <p:cNvPr id="4" name="Объект 3"/>
          <p:cNvPicPr>
            <a:picLocks noGrp="1" noChangeAspect="1"/>
          </p:cNvPicPr>
          <p:nvPr>
            <p:ph sz="quarter" idx="1"/>
          </p:nvPr>
        </p:nvPicPr>
        <p:blipFill>
          <a:blip r:embed="rId2" cstate="print">
            <a:extLst>
              <a:ext uri="{28A0092B-C50C-407E-A947-70E740481C1C}">
                <a14:useLocalDpi xmlns:a14="http://schemas.microsoft.com/office/drawing/2010/main" val="0"/>
              </a:ext>
            </a:extLst>
          </a:blip>
          <a:stretch>
            <a:fillRect/>
          </a:stretch>
        </p:blipFill>
        <p:spPr>
          <a:xfrm>
            <a:off x="1259632" y="125966"/>
            <a:ext cx="6408711" cy="2791986"/>
          </a:xfrm>
        </p:spPr>
      </p:pic>
    </p:spTree>
    <p:extLst>
      <p:ext uri="{BB962C8B-B14F-4D97-AF65-F5344CB8AC3E}">
        <p14:creationId xmlns:p14="http://schemas.microsoft.com/office/powerpoint/2010/main" val="11614599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14641"/>
            <a:ext cx="8153400" cy="6512768"/>
          </a:xfrm>
        </p:spPr>
        <p:txBody>
          <a:bodyPr>
            <a:normAutofit/>
          </a:bodyPr>
          <a:lstStyle/>
          <a:p>
            <a:r>
              <a:rPr lang="ru-RU" sz="3600" dirty="0" smtClean="0"/>
              <a:t>   </a:t>
            </a:r>
            <a:r>
              <a:rPr lang="ru-RU" sz="4000" dirty="0" smtClean="0"/>
              <a:t>Приём мяча двумя руками снизу</a:t>
            </a:r>
            <a:r>
              <a:rPr lang="ru-RU" sz="3600" dirty="0" smtClean="0"/>
              <a:t/>
            </a:r>
            <a:br>
              <a:rPr lang="ru-RU" sz="3600" dirty="0" smtClean="0"/>
            </a:br>
            <a:r>
              <a:rPr lang="ru-RU" sz="2200" dirty="0"/>
              <a:t> </a:t>
            </a:r>
            <a:r>
              <a:rPr lang="ru-RU" sz="2400" dirty="0"/>
              <a:t>Способ приема мяча двумя руками снизу и его передача зависит от скорости полета в сторону принимающего игрока.</a:t>
            </a:r>
            <a:r>
              <a:rPr lang="ru-RU" sz="2400" dirty="0"/>
              <a:t/>
            </a:r>
            <a:br>
              <a:rPr lang="ru-RU" sz="2400" dirty="0"/>
            </a:br>
            <a:r>
              <a:rPr lang="ru-RU" sz="2400" dirty="0"/>
              <a:t>        По общему правилу волейболист принимает среднюю стойку ноги на ширине плеч (одна на полстопы впереди другой), согнуты в коленях, руки перед туловищем. Перед приемом необходимо определить направление полета и скорость мяча. После этого незамедлительно занять место на площадке, куда направлен мяч, и принять положение наиболее соответствующее складывающейся ситуации. Вне зависимости от способа соединения рук волейболиста между собой, наибольшая точность нижней передачи достигается при приеме на предплечья выше кистей в область так называемых «манжет»</a:t>
            </a:r>
            <a:endParaRPr lang="ru-RU" sz="2400" dirty="0"/>
          </a:p>
        </p:txBody>
      </p:sp>
    </p:spTree>
    <p:extLst>
      <p:ext uri="{BB962C8B-B14F-4D97-AF65-F5344CB8AC3E}">
        <p14:creationId xmlns:p14="http://schemas.microsoft.com/office/powerpoint/2010/main" val="42096852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57</TotalTime>
  <Words>42</Words>
  <Application>Microsoft Office PowerPoint</Application>
  <PresentationFormat>Экран (4:3)</PresentationFormat>
  <Paragraphs>12</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Обычная</vt:lpstr>
      <vt:lpstr>    Техника приёма и подачи                     мяча в волейболе</vt:lpstr>
      <vt:lpstr>Подача – элемент игры, который не дает игрокам команды соперника согласовывать свои действия и выполнять намеченный план игры. Подачу необходимо совершенствовать в течение всей тренировки, отрабатывая как технику индивидуального удара, так и групповые действия. </vt:lpstr>
      <vt:lpstr>                 Техника подачи Перед выполнением  каждой подачи игрок должен: полностью сконцентрироваться на исполнении этого элемента, для чего спокойно без спешки выйти на место подачи, принять решение как и куда подавать. Занять высокую, ненапряженную стойку. Положение корпуса и передней ноги определяет направление полёта мяча. После свистка судьи, у подающего есть 8 секунд на выполнение подачи. Рекомендуется удар по мячу выполнять на 4-5 секунде. Для этого два-три раза надо ударить мяч об пол, глубоко вздохнуть и принять окончательное решение куда направить мяч. </vt:lpstr>
      <vt:lpstr>Рассмотрим порядок выполнения планирующей подачи  В начале нужно подбросить мяч и сделать замах мяч надо подбрасывать каждый раз в одну и ту же точку на небольшую высоту вперёд по направлению удара мяч не должен вращаться Потом сделать удар по мячу движение руки должно быть естественное бьющее (небольшой шаг передней ногой помогает скорректировать позицию по отношению к мячу и «вложиться» в удар с большей силой) удар осуществляется основанием ладони без сопровождения мяча (удар должен быть коротким отрывистым) кисть в момент удара жёстко закреплена в запястье удар наносится строго по центру мяча необходим полный зрительный контроль за мячом! Если подача выполнена правильно, то мяч полетит практически без вращения и самое главное непредсказуемо. </vt:lpstr>
      <vt:lpstr>Типичные ошибки при подаче плохой зрительный контроль за мячом удар не по центру мяча кистевой акцент при ударе, что придает мячу вращательное движение </vt:lpstr>
      <vt:lpstr>    Техника приема </vt:lpstr>
      <vt:lpstr>           Нижняя передача Прием подачи является ключевым элементом в волейболе. Перед подачей, ноги должны быть согнуты в коленях и расположены на ширине плеч. Правая нога чуть впереди левой.   Следите за подающим и будьте готовы предугадать возможное направление куда будет подан мяч.  Держа руки разведенными, начинайте быстро передвигаться к мячу. Вновь займите исходное положение с ногами, согнутыми в коленях и расположенными на ширине плеч. Будьте готовы к контакту с мячом. Соедините кисти, полностью вытянув руки вперед и вниз. Сведите локти вместе создав тем самым прочную, крепкую платформу для приема мяча.</vt:lpstr>
      <vt:lpstr>     Создайте ровную поверхность ,путем сведения локтей настолько близко друг с другом, насколько это возможно.     При осуществлении контакта с мячом, держите руки параллельно бедрам. Принимайте мяч предплечьями таким образом, чтобы соприкосновение с ним произошло чуть выше кистей.      Оставайтесь как можно ниже и держите плечи опущенными. При приеме мяча нельзя стоять вертикально ровно.     При контакте с мячом не дергайтесь, а просто придайте нужное направление мячу путем изменения угла наклона рук. Не сгибайте руки при приеме мяча.  </vt:lpstr>
      <vt:lpstr>   Приём мяча двумя руками снизу  Способ приема мяча двумя руками снизу и его передача зависит от скорости полета в сторону принимающего игрока.         По общему правилу волейболист принимает среднюю стойку ноги на ширине плеч (одна на полстопы впереди другой), согнуты в коленях, руки перед туловищем. Перед приемом необходимо определить направление полета и скорость мяча. После этого незамедлительно занять место на площадке, куда направлен мяч, и принять положение наиболее соответствующее складывающейся ситуации. Вне зависимости от способа соединения рук волейболиста между собой, наибольшая точность нижней передачи достигается при приеме на предплечья выше кистей в область так называемых «манжет»</vt:lpstr>
      <vt:lpstr>  Прием мяча имеющего небольшую скорость полета осуществляется из средней стойки плавным распрямлением соединенных кистей рук навстречу мячу с завершением фазы приема выпрямлением ног и туловища игрока.         Прием мяча имеющего большую скорость полета на уровень пояса принимающего осуществляется из более высокой стойки, при этом отсутствует движение рук навстречу мячу и выпрямление ног. При соприкосновении мяча с руками волейболиста, чтобы смягчить удар, игрок совершает незначительное движение ногами, направляя тело игрока вверх-назад.         Прием мяча имеющего большую скорость полета ниже уровня пояса принимающего осуществляется из более низкой стойки, чем в первом случае, при этом туловище перемещается еще ниже за счет сгибания коленных суставов, а руки при соприкосновении с мячом, для смягчения удара, перемещаются вниз-назад. </vt:lpstr>
      <vt:lpstr>Презентация PowerPoint</vt:lpstr>
      <vt:lpstr>      Спасибо за внимание!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Техника приёма и подачи                     мяча в волейболе</dc:title>
  <dc:creator>НоУтБуК</dc:creator>
  <cp:lastModifiedBy>User</cp:lastModifiedBy>
  <cp:revision>7</cp:revision>
  <dcterms:created xsi:type="dcterms:W3CDTF">2015-11-14T08:56:36Z</dcterms:created>
  <dcterms:modified xsi:type="dcterms:W3CDTF">2015-11-14T10:04:22Z</dcterms:modified>
</cp:coreProperties>
</file>