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sldIdLst>
    <p:sldId id="256" r:id="rId2"/>
    <p:sldId id="257" r:id="rId3"/>
    <p:sldId id="268" r:id="rId4"/>
    <p:sldId id="266" r:id="rId5"/>
    <p:sldId id="267" r:id="rId6"/>
    <p:sldId id="259" r:id="rId7"/>
    <p:sldId id="269" r:id="rId8"/>
    <p:sldId id="273" r:id="rId9"/>
    <p:sldId id="270" r:id="rId10"/>
    <p:sldId id="274" r:id="rId11"/>
    <p:sldId id="260" r:id="rId12"/>
    <p:sldId id="261" r:id="rId13"/>
    <p:sldId id="271" r:id="rId14"/>
    <p:sldId id="262" r:id="rId15"/>
    <p:sldId id="272" r:id="rId16"/>
    <p:sldId id="263" r:id="rId17"/>
    <p:sldId id="26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0B5D"/>
    <a:srgbClr val="91118B"/>
    <a:srgbClr val="AF15A8"/>
    <a:srgbClr val="CA18C2"/>
    <a:srgbClr val="EC18A0"/>
    <a:srgbClr val="EF4FDC"/>
    <a:srgbClr val="DE14C6"/>
    <a:srgbClr val="FF33C0"/>
    <a:srgbClr val="D60093"/>
    <a:srgbClr val="FF4B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1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CE9ED11E-BB0F-418C-962F-E81A639A7B69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FC27676A-07FD-486F-A83B-4B1C537074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honeycomb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D11E-BB0F-418C-962F-E81A639A7B69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7676A-07FD-486F-A83B-4B1C537074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honeycomb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D11E-BB0F-418C-962F-E81A639A7B69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7676A-07FD-486F-A83B-4B1C537074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honeycomb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CE9ED11E-BB0F-418C-962F-E81A639A7B69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7676A-07FD-486F-A83B-4B1C537074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honeycomb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CE9ED11E-BB0F-418C-962F-E81A639A7B69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FC27676A-07FD-486F-A83B-4B1C53707483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honeycomb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E9ED11E-BB0F-418C-962F-E81A639A7B69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C27676A-07FD-486F-A83B-4B1C537074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honeycomb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CE9ED11E-BB0F-418C-962F-E81A639A7B69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FC27676A-07FD-486F-A83B-4B1C537074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honeycomb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ED11E-BB0F-418C-962F-E81A639A7B69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7676A-07FD-486F-A83B-4B1C537074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honeycomb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E9ED11E-BB0F-418C-962F-E81A639A7B69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C27676A-07FD-486F-A83B-4B1C537074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honeycomb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CE9ED11E-BB0F-418C-962F-E81A639A7B69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FC27676A-07FD-486F-A83B-4B1C537074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honeycomb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CE9ED11E-BB0F-418C-962F-E81A639A7B69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FC27676A-07FD-486F-A83B-4B1C537074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honeycomb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CE9ED11E-BB0F-418C-962F-E81A639A7B69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FC27676A-07FD-486F-A83B-4B1C53707483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mc:AlternateContent xmlns:mc="http://schemas.openxmlformats.org/markup-compatibility/2006">
    <mc:Choice xmlns:p14="http://schemas.microsoft.com/office/powerpoint/2010/main" Requires="p14">
      <p:transition spd="slow" p14:dur="1250">
        <p14:honeycomb/>
      </p:transition>
    </mc:Choice>
    <mc:Fallback>
      <p:transition spd="slow">
        <p:fade/>
      </p:transition>
    </mc:Fallback>
  </mc:AlternateConten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340768"/>
            <a:ext cx="8062912" cy="2952328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ln w="6350">
                  <a:solidFill>
                    <a:srgbClr val="FF6C11"/>
                  </a:solidFill>
                </a:ln>
                <a:solidFill>
                  <a:srgbClr val="FF6C1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Цели и методы оздоровительной физкультуры</a:t>
            </a:r>
            <a:endParaRPr lang="ru-RU" sz="6000" b="1" dirty="0">
              <a:ln w="6350">
                <a:solidFill>
                  <a:srgbClr val="FF6C11"/>
                </a:solidFill>
              </a:ln>
              <a:solidFill>
                <a:srgbClr val="FF6C1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438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08520" y="188640"/>
            <a:ext cx="5544616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441325">
              <a:buClr>
                <a:srgbClr val="0000FF"/>
              </a:buClr>
              <a:buSzPct val="90000"/>
              <a:buFont typeface="Wingdings" panose="05000000000000000000" pitchFamily="2" charset="2"/>
              <a:buChar char="v"/>
            </a:pPr>
            <a:r>
              <a:rPr lang="ru-RU" sz="3000" b="1" dirty="0">
                <a:solidFill>
                  <a:srgbClr val="0000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Рекреативная функция </a:t>
            </a:r>
            <a:r>
              <a:rPr lang="ru-RU" sz="3000" dirty="0">
                <a:solidFill>
                  <a:srgbClr val="6699FF"/>
                </a:solidFill>
                <a:latin typeface="Comic Sans MS" panose="030F0702030302020204" pitchFamily="66" charset="0"/>
              </a:rPr>
              <a:t>— использование средств оздоровительной физической культуры в обеспечении полноценного отдыха, восстановления физических и психических сил с учетом характера и специфики производственного утомления.</a:t>
            </a:r>
            <a:endParaRPr lang="ru-RU" sz="3000" dirty="0">
              <a:solidFill>
                <a:srgbClr val="6699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06974">
            <a:off x="5253608" y="845729"/>
            <a:ext cx="3672408" cy="2443820"/>
          </a:xfrm>
          <a:prstGeom prst="round2DiagRect">
            <a:avLst/>
          </a:prstGeom>
          <a:noFill/>
          <a:ln>
            <a:noFill/>
          </a:ln>
          <a:effectLst>
            <a:glow rad="228600">
              <a:srgbClr val="0000FF">
                <a:alpha val="40000"/>
              </a:srgb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6862">
            <a:off x="4760645" y="3817535"/>
            <a:ext cx="3579102" cy="2381730"/>
          </a:xfrm>
          <a:prstGeom prst="round2DiagRect">
            <a:avLst/>
          </a:prstGeom>
          <a:noFill/>
          <a:ln>
            <a:noFill/>
          </a:ln>
          <a:effectLst>
            <a:glow rad="228600">
              <a:srgbClr val="0000FF">
                <a:alpha val="40000"/>
              </a:srgb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8676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568952" cy="3600400"/>
          </a:xfrm>
        </p:spPr>
        <p:txBody>
          <a:bodyPr>
            <a:normAutofit/>
          </a:bodyPr>
          <a:lstStyle/>
          <a:p>
            <a:pPr marL="63500" indent="377825">
              <a:buNone/>
            </a:pPr>
            <a:r>
              <a:rPr lang="ru-RU" sz="2800" dirty="0">
                <a:solidFill>
                  <a:srgbClr val="89FF89"/>
                </a:solidFill>
                <a:latin typeface="Comic Sans MS" panose="030F0702030302020204" pitchFamily="66" charset="0"/>
              </a:rPr>
              <a:t>В системе оздоровительной физической культуры выделяют следующие основные направления: </a:t>
            </a:r>
            <a:endParaRPr lang="ru-RU" sz="2800" dirty="0" smtClean="0">
              <a:solidFill>
                <a:srgbClr val="89FF89"/>
              </a:solidFill>
              <a:latin typeface="Comic Sans MS" panose="030F0702030302020204" pitchFamily="66" charset="0"/>
            </a:endParaRPr>
          </a:p>
          <a:p>
            <a:pPr marL="719138" indent="-457200">
              <a:spcBef>
                <a:spcPts val="1800"/>
              </a:spcBef>
              <a:buClr>
                <a:srgbClr val="00FF00"/>
              </a:buClr>
              <a:buSzPct val="90000"/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rgbClr val="89FF89"/>
                </a:solidFill>
                <a:latin typeface="Comic Sans MS" panose="030F0702030302020204" pitchFamily="66" charset="0"/>
              </a:rPr>
              <a:t>оздоровительно-рекреативное</a:t>
            </a:r>
          </a:p>
          <a:p>
            <a:pPr marL="719138" indent="-457200">
              <a:buClr>
                <a:srgbClr val="00FF00"/>
              </a:buClr>
              <a:buSzPct val="90000"/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rgbClr val="89FF89"/>
                </a:solidFill>
                <a:latin typeface="Comic Sans MS" panose="030F0702030302020204" pitchFamily="66" charset="0"/>
              </a:rPr>
              <a:t>оздоровительно-реабилитационное</a:t>
            </a:r>
          </a:p>
          <a:p>
            <a:pPr marL="719138" indent="-457200">
              <a:buClr>
                <a:srgbClr val="00FF00"/>
              </a:buClr>
              <a:buSzPct val="90000"/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rgbClr val="89FF89"/>
                </a:solidFill>
                <a:latin typeface="Comic Sans MS" panose="030F0702030302020204" pitchFamily="66" charset="0"/>
              </a:rPr>
              <a:t>спортивно-реабилитационное</a:t>
            </a:r>
          </a:p>
          <a:p>
            <a:pPr marL="719138" indent="-457200">
              <a:buClr>
                <a:srgbClr val="00FF00"/>
              </a:buClr>
              <a:buSzPct val="90000"/>
              <a:buFont typeface="Wingdings" panose="05000000000000000000" pitchFamily="2" charset="2"/>
              <a:buChar char="v"/>
            </a:pPr>
            <a:r>
              <a:rPr lang="ru-RU" sz="2800" dirty="0" smtClean="0">
                <a:solidFill>
                  <a:srgbClr val="89FF89"/>
                </a:solidFill>
                <a:latin typeface="Comic Sans MS" panose="030F0702030302020204" pitchFamily="66" charset="0"/>
              </a:rPr>
              <a:t>гигиеническое</a:t>
            </a:r>
            <a:r>
              <a:rPr lang="ru-RU" sz="2800" dirty="0">
                <a:solidFill>
                  <a:srgbClr val="89FF89"/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53049">
            <a:off x="4626081" y="3514094"/>
            <a:ext cx="3870039" cy="2898794"/>
          </a:xfrm>
          <a:prstGeom prst="round2DiagRect">
            <a:avLst/>
          </a:prstGeom>
          <a:ln>
            <a:noFill/>
          </a:ln>
          <a:effectLst>
            <a:glow rad="228600">
              <a:srgbClr val="00FF00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61413">
            <a:off x="816645" y="4141782"/>
            <a:ext cx="3428583" cy="2310840"/>
          </a:xfrm>
          <a:prstGeom prst="round2DiagRect">
            <a:avLst/>
          </a:prstGeom>
          <a:ln>
            <a:noFill/>
          </a:ln>
          <a:effectLst>
            <a:glow rad="228600">
              <a:srgbClr val="00FF00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090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0128"/>
            <a:ext cx="8229600" cy="1296144"/>
          </a:xfrm>
          <a:noFill/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ln w="6350">
                  <a:solidFill>
                    <a:srgbClr val="AE13DF"/>
                  </a:solidFill>
                </a:ln>
                <a:solidFill>
                  <a:srgbClr val="AE13DF"/>
                </a:solidFill>
                <a:effectLst>
                  <a:glow rad="228600">
                    <a:srgbClr val="AE13DF">
                      <a:alpha val="40000"/>
                    </a:srgb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Оздоровительно-рекреативная физическая культура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3312368"/>
          </a:xfrm>
        </p:spPr>
        <p:txBody>
          <a:bodyPr>
            <a:normAutofit fontScale="77500" lnSpcReduction="20000"/>
          </a:bodyPr>
          <a:lstStyle/>
          <a:p>
            <a:pPr marL="63500" indent="377825">
              <a:lnSpc>
                <a:spcPct val="120000"/>
              </a:lnSpc>
              <a:buNone/>
            </a:pPr>
            <a:r>
              <a:rPr lang="ru-RU" dirty="0">
                <a:solidFill>
                  <a:srgbClr val="CC66FF"/>
                </a:solidFill>
                <a:latin typeface="Comic Sans MS" panose="030F0702030302020204" pitchFamily="66" charset="0"/>
              </a:rPr>
              <a:t>Оздоровительно-рекреативная физическая культура - это активный отдых, восстановление сил с помощью средств физического воспитания (занятия физическим упражнениями, подвижные и спортивные игры, туризм, охота, физкультурно-спортивные развлечения). Термин рекреация означает отдых, восстановление сил человека, израсходованных в процессе труда, тренировочных занятий или соревнований</a:t>
            </a:r>
            <a:r>
              <a:rPr lang="ru-RU" dirty="0" smtClean="0">
                <a:solidFill>
                  <a:srgbClr val="CC66FF"/>
                </a:solidFill>
                <a:latin typeface="Comic Sans MS" panose="030F0702030302020204" pitchFamily="66" charset="0"/>
              </a:rPr>
              <a:t>.</a:t>
            </a:r>
            <a:endParaRPr lang="ru-RU" dirty="0">
              <a:solidFill>
                <a:srgbClr val="CC66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9343">
            <a:off x="286133" y="4644191"/>
            <a:ext cx="2895913" cy="1798514"/>
          </a:xfrm>
          <a:prstGeom prst="round2DiagRect">
            <a:avLst/>
          </a:prstGeom>
          <a:noFill/>
          <a:ln>
            <a:noFill/>
          </a:ln>
          <a:effectLst>
            <a:glow rad="228600">
              <a:srgbClr val="AE13DF">
                <a:alpha val="40000"/>
              </a:srgb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87236">
            <a:off x="3448027" y="4689029"/>
            <a:ext cx="2628900" cy="1743075"/>
          </a:xfrm>
          <a:prstGeom prst="round2DiagRect">
            <a:avLst/>
          </a:prstGeom>
          <a:noFill/>
          <a:ln>
            <a:noFill/>
          </a:ln>
          <a:effectLst>
            <a:glow rad="228600">
              <a:srgbClr val="AE13DF">
                <a:alpha val="40000"/>
              </a:srgb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7385">
            <a:off x="6361614" y="4766325"/>
            <a:ext cx="2600325" cy="1762125"/>
          </a:xfrm>
          <a:prstGeom prst="round2DiagRect">
            <a:avLst/>
          </a:prstGeom>
          <a:noFill/>
          <a:ln>
            <a:noFill/>
          </a:ln>
          <a:effectLst>
            <a:glow rad="228600">
              <a:srgbClr val="AE13DF">
                <a:alpha val="40000"/>
              </a:srgb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5435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556792"/>
            <a:ext cx="8651304" cy="2736304"/>
          </a:xfrm>
        </p:spPr>
        <p:txBody>
          <a:bodyPr/>
          <a:lstStyle/>
          <a:p>
            <a:pPr marL="63500" indent="377825">
              <a:buNone/>
            </a:pPr>
            <a:r>
              <a:rPr lang="ru-RU" sz="2600" dirty="0">
                <a:solidFill>
                  <a:srgbClr val="FF7575"/>
                </a:solidFill>
                <a:latin typeface="Comic Sans MS" panose="030F0702030302020204" pitchFamily="66" charset="0"/>
              </a:rPr>
              <a:t>Основными видами рекреации являются туризм (пеший, водный, велосипедный), пешие и лыжные прогулки, купание, всевозможные массовые игры: волейбол, теннис, бадминтон и другие физкультурно-спортивные развлечения.</a:t>
            </a:r>
          </a:p>
          <a:p>
            <a:endParaRPr lang="ru-RU" dirty="0">
              <a:solidFill>
                <a:srgbClr val="FF7575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23528" y="260648"/>
            <a:ext cx="8229600" cy="1296144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>
                <a:ln w="6350">
                  <a:solidFill>
                    <a:srgbClr val="FC143B"/>
                  </a:solidFill>
                </a:ln>
                <a:solidFill>
                  <a:srgbClr val="FC143B"/>
                </a:solidFill>
                <a:effectLst>
                  <a:glow rad="228600">
                    <a:srgbClr val="FF0000">
                      <a:alpha val="40000"/>
                    </a:srgb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Оздоровительно-рекреативная физическая культура</a:t>
            </a:r>
            <a:endParaRPr lang="ru-RU" sz="3600" b="1" dirty="0">
              <a:ln w="6350">
                <a:solidFill>
                  <a:srgbClr val="FC143B"/>
                </a:solidFill>
              </a:ln>
              <a:solidFill>
                <a:srgbClr val="FC143B"/>
              </a:solidFill>
              <a:effectLst>
                <a:glow rad="228600">
                  <a:srgbClr val="FF0000">
                    <a:alpha val="40000"/>
                  </a:srgbClr>
                </a:glow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6466">
            <a:off x="385267" y="3905143"/>
            <a:ext cx="4053061" cy="2729334"/>
          </a:xfrm>
          <a:prstGeom prst="round2DiagRect">
            <a:avLst/>
          </a:prstGeom>
          <a:ln>
            <a:noFill/>
          </a:ln>
          <a:effectLst>
            <a:glow rad="228600">
              <a:srgbClr val="FC143B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6924">
            <a:off x="4716016" y="3861048"/>
            <a:ext cx="4088398" cy="2720643"/>
          </a:xfrm>
          <a:prstGeom prst="round2DiagRect">
            <a:avLst/>
          </a:prstGeom>
          <a:ln>
            <a:noFill/>
          </a:ln>
          <a:effectLst>
            <a:glow rad="228600">
              <a:srgbClr val="FC143B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12960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4544" y="188640"/>
            <a:ext cx="9289032" cy="139903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ln w="6350">
                  <a:solidFill>
                    <a:srgbClr val="0DED52"/>
                  </a:solidFill>
                </a:ln>
                <a:solidFill>
                  <a:srgbClr val="0DED52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Оздоровительно-реабилитационная физическая культура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28800"/>
            <a:ext cx="6120680" cy="5112568"/>
          </a:xfrm>
        </p:spPr>
        <p:txBody>
          <a:bodyPr>
            <a:normAutofit fontScale="77500" lnSpcReduction="20000"/>
          </a:bodyPr>
          <a:lstStyle/>
          <a:p>
            <a:pPr marL="63500" indent="377825">
              <a:lnSpc>
                <a:spcPct val="120000"/>
              </a:lnSpc>
              <a:buNone/>
            </a:pPr>
            <a:r>
              <a:rPr lang="ru-RU" dirty="0">
                <a:solidFill>
                  <a:srgbClr val="89FF89"/>
                </a:solidFill>
                <a:latin typeface="Comic Sans MS" panose="030F0702030302020204" pitchFamily="66" charset="0"/>
              </a:rPr>
              <a:t>Оздоровительно-реабилитационная физическая культура - это специально направленное использование физических упражнений в качестве средств лечения заболеваний и восстановление функций организма, нарушенных или утраченных вследствие заболеваний, травм, переутомления и других </a:t>
            </a:r>
            <a:r>
              <a:rPr lang="ru-RU" dirty="0" smtClean="0">
                <a:solidFill>
                  <a:srgbClr val="89FF89"/>
                </a:solidFill>
                <a:latin typeface="Comic Sans MS" panose="030F0702030302020204" pitchFamily="66" charset="0"/>
              </a:rPr>
              <a:t>причин. Применение </a:t>
            </a:r>
            <a:r>
              <a:rPr lang="ru-RU" dirty="0">
                <a:solidFill>
                  <a:srgbClr val="89FF89"/>
                </a:solidFill>
                <a:latin typeface="Comic Sans MS" panose="030F0702030302020204" pitchFamily="66" charset="0"/>
              </a:rPr>
              <a:t>отдельных форм движений и двигательных режимов с этой целью прочно вошло в систему здравоохранения преимущественно в виде лечебной физической культуры (ЛФК</a:t>
            </a:r>
            <a:r>
              <a:rPr lang="ru-RU" dirty="0" smtClean="0">
                <a:solidFill>
                  <a:srgbClr val="89FF89"/>
                </a:solidFill>
                <a:latin typeface="Comic Sans MS" panose="030F0702030302020204" pitchFamily="66" charset="0"/>
              </a:rPr>
              <a:t>).</a:t>
            </a:r>
            <a:endParaRPr lang="ru-RU" dirty="0">
              <a:solidFill>
                <a:srgbClr val="89FF89"/>
              </a:solidFill>
              <a:latin typeface="Comic Sans MS" panose="030F0702030302020204" pitchFamily="66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1080">
            <a:off x="6112738" y="4185799"/>
            <a:ext cx="2876433" cy="2157325"/>
          </a:xfrm>
          <a:prstGeom prst="round2DiagRect">
            <a:avLst/>
          </a:prstGeom>
          <a:ln>
            <a:noFill/>
          </a:ln>
          <a:effectLst>
            <a:glow rad="228600">
              <a:srgbClr val="0DED52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2806">
            <a:off x="5931324" y="1630383"/>
            <a:ext cx="3057094" cy="2034357"/>
          </a:xfrm>
          <a:prstGeom prst="round2DiagRect">
            <a:avLst/>
          </a:prstGeom>
          <a:ln>
            <a:noFill/>
          </a:ln>
          <a:effectLst>
            <a:glow rad="228600">
              <a:srgbClr val="0DED52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1139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8748464" cy="3187560"/>
          </a:xfrm>
        </p:spPr>
        <p:txBody>
          <a:bodyPr>
            <a:noAutofit/>
          </a:bodyPr>
          <a:lstStyle/>
          <a:p>
            <a:pPr marL="63500" indent="561975">
              <a:buNone/>
            </a:pPr>
            <a:r>
              <a:rPr lang="ru-RU" sz="2100" dirty="0">
                <a:solidFill>
                  <a:srgbClr val="6699FF"/>
                </a:solidFill>
                <a:latin typeface="Comic Sans MS" panose="030F0702030302020204" pitchFamily="66" charset="0"/>
              </a:rPr>
              <a:t>Общее представление о лечении с помощью физических упражнений основывается на факте оздоровления организма обусловленного улучшением циркуляции крови и снабжения кислородом, как больных, так и здоровых тканей, повышением мышечного тонуса, сокращением жировых запасов и т. д.</a:t>
            </a:r>
          </a:p>
          <a:p>
            <a:pPr marL="63500" indent="561975">
              <a:buNone/>
            </a:pPr>
            <a:r>
              <a:rPr lang="ru-RU" sz="2100" dirty="0">
                <a:solidFill>
                  <a:srgbClr val="6699FF"/>
                </a:solidFill>
                <a:latin typeface="Comic Sans MS" panose="030F0702030302020204" pitchFamily="66" charset="0"/>
              </a:rPr>
              <a:t>В оздоровительно-реабилитационной физической культуре значительно возрастает роль таких методических принципов, как принцип индивидуализации и постепенного повышения нагрузок.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-324544" y="188640"/>
            <a:ext cx="9252520" cy="1224136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484632" algn="l" rtl="0" eaLnBrk="1" latinLnBrk="0" hangingPunct="1">
              <a:spcBef>
                <a:spcPct val="0"/>
              </a:spcBef>
              <a:buNone/>
              <a:defRPr kumimoji="0" sz="4200" kern="120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 smtClean="0">
                <a:ln w="6350">
                  <a:solidFill>
                    <a:srgbClr val="0000FF"/>
                  </a:solidFill>
                </a:ln>
                <a:solidFill>
                  <a:srgbClr val="0000FF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Оздоровительно-реабилитационная физическая культура</a:t>
            </a:r>
            <a:endParaRPr lang="ru-RU" sz="3600" b="1" dirty="0">
              <a:ln w="6350">
                <a:solidFill>
                  <a:srgbClr val="0000FF"/>
                </a:solidFill>
              </a:ln>
              <a:solidFill>
                <a:srgbClr val="0000FF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3936">
            <a:off x="4551027" y="4410960"/>
            <a:ext cx="3275259" cy="2192999"/>
          </a:xfrm>
          <a:prstGeom prst="round2DiagRect">
            <a:avLst/>
          </a:prstGeom>
          <a:ln>
            <a:noFill/>
          </a:ln>
          <a:effectLst>
            <a:glow rad="228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6802">
            <a:off x="963570" y="4415952"/>
            <a:ext cx="3120685" cy="2161363"/>
          </a:xfrm>
          <a:prstGeom prst="round2DiagRect">
            <a:avLst/>
          </a:prstGeom>
          <a:ln>
            <a:noFill/>
          </a:ln>
          <a:effectLst>
            <a:glow rad="228600">
              <a:srgbClr val="0E02FE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75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n w="635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228600">
                    <a:srgbClr val="FFFF00">
                      <a:alpha val="40000"/>
                    </a:srgbClr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Спортивно-реабилитационная физическая культура</a:t>
            </a:r>
            <a:endParaRPr lang="ru-RU" sz="3600" b="1" dirty="0">
              <a:ln w="6350"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228600">
                  <a:srgbClr val="FFFF00">
                    <a:alpha val="40000"/>
                  </a:srgbClr>
                </a:glow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3650">
            <a:off x="410678" y="1730562"/>
            <a:ext cx="2541964" cy="2356499"/>
          </a:xfrm>
          <a:prstGeom prst="round2DiagRect">
            <a:avLst/>
          </a:prstGeom>
          <a:ln>
            <a:noFill/>
          </a:ln>
          <a:effectLst>
            <a:glow rad="228600">
              <a:srgbClr val="FFFF00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12368" y="1772816"/>
            <a:ext cx="5868144" cy="4786552"/>
          </a:xfrm>
        </p:spPr>
        <p:txBody>
          <a:bodyPr>
            <a:normAutofit fontScale="77500" lnSpcReduction="20000"/>
          </a:bodyPr>
          <a:lstStyle/>
          <a:p>
            <a:pPr marL="63500" indent="377825">
              <a:lnSpc>
                <a:spcPct val="120000"/>
              </a:lnSpc>
              <a:buNone/>
            </a:pPr>
            <a:r>
              <a:rPr lang="ru-RU" dirty="0">
                <a:solidFill>
                  <a:srgbClr val="FFFF66"/>
                </a:solidFill>
                <a:latin typeface="Comic Sans MS" panose="030F0702030302020204" pitchFamily="66" charset="0"/>
              </a:rPr>
              <a:t>Спортивно-реабилитационная физическая культура - играет большую роль в системе подготовки </a:t>
            </a:r>
            <a:r>
              <a:rPr lang="ru-RU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спортсмена.</a:t>
            </a:r>
          </a:p>
          <a:p>
            <a:pPr marL="63500" indent="377825">
              <a:lnSpc>
                <a:spcPct val="120000"/>
              </a:lnSpc>
              <a:buNone/>
            </a:pPr>
            <a:r>
              <a:rPr lang="ru-RU" dirty="0" smtClean="0">
                <a:solidFill>
                  <a:srgbClr val="FFFF66"/>
                </a:solidFill>
                <a:latin typeface="Comic Sans MS" panose="030F0702030302020204" pitchFamily="66" charset="0"/>
              </a:rPr>
              <a:t>Она </a:t>
            </a:r>
            <a:r>
              <a:rPr lang="ru-RU" dirty="0">
                <a:solidFill>
                  <a:srgbClr val="FFFF66"/>
                </a:solidFill>
                <a:latin typeface="Comic Sans MS" panose="030F0702030302020204" pitchFamily="66" charset="0"/>
              </a:rPr>
              <a:t>направлена на восстановление функциональных и приспособительных возможностей организма спортсмена после длительных периодов напряжённых тренировочных и соревновательных нагрузок, особенно при перетренировке и ликвидации последствий спортивных травм.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2370">
            <a:off x="298743" y="4451323"/>
            <a:ext cx="2940195" cy="1817575"/>
          </a:xfrm>
          <a:prstGeom prst="round2DiagRect">
            <a:avLst/>
          </a:prstGeom>
          <a:noFill/>
          <a:ln>
            <a:noFill/>
          </a:ln>
          <a:effectLst>
            <a:glow rad="228600">
              <a:srgbClr val="FFFF00">
                <a:alpha val="40000"/>
              </a:srgb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5164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28929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6350">
                  <a:solidFill>
                    <a:srgbClr val="EA00D9"/>
                  </a:solidFill>
                </a:ln>
                <a:solidFill>
                  <a:srgbClr val="EA00D9"/>
                </a:solidFill>
                <a:effectLst>
                  <a:glow rad="228600">
                    <a:srgbClr val="610B5D"/>
                  </a:glow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Гигиеническая физическая культура</a:t>
            </a:r>
            <a:endParaRPr lang="ru-RU" b="1" dirty="0">
              <a:ln w="6350">
                <a:solidFill>
                  <a:srgbClr val="EA00D9"/>
                </a:solidFill>
              </a:ln>
              <a:solidFill>
                <a:srgbClr val="EA00D9"/>
              </a:solidFill>
              <a:effectLst>
                <a:glow rad="228600">
                  <a:srgbClr val="610B5D"/>
                </a:glow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7944" y="1700808"/>
            <a:ext cx="4896543" cy="4896544"/>
          </a:xfrm>
        </p:spPr>
        <p:txBody>
          <a:bodyPr>
            <a:normAutofit fontScale="70000" lnSpcReduction="20000"/>
          </a:bodyPr>
          <a:lstStyle/>
          <a:p>
            <a:pPr marL="63500" indent="377825">
              <a:lnSpc>
                <a:spcPct val="120000"/>
              </a:lnSpc>
              <a:buNone/>
            </a:pPr>
            <a:r>
              <a:rPr lang="ru-RU" dirty="0">
                <a:solidFill>
                  <a:srgbClr val="FF99CC"/>
                </a:solidFill>
                <a:latin typeface="Comic Sans MS" panose="030F0702030302020204" pitchFamily="66" charset="0"/>
              </a:rPr>
              <a:t>Гигиеническая физическая культура - это различные формы физической культуры, включённые в рамки повседневного быта (утренняя гимнастика, прогулки, физические упражнения в режиме дня не связанные со значительными нагрузками</a:t>
            </a:r>
            <a:r>
              <a:rPr lang="ru-RU" dirty="0" smtClean="0">
                <a:solidFill>
                  <a:srgbClr val="FF99CC"/>
                </a:solidFill>
                <a:latin typeface="Comic Sans MS" panose="030F0702030302020204" pitchFamily="66" charset="0"/>
              </a:rPr>
              <a:t>).</a:t>
            </a:r>
          </a:p>
          <a:p>
            <a:pPr marL="63500" indent="377825">
              <a:lnSpc>
                <a:spcPct val="120000"/>
              </a:lnSpc>
              <a:buNone/>
            </a:pPr>
            <a:r>
              <a:rPr lang="ru-RU" dirty="0" smtClean="0">
                <a:solidFill>
                  <a:srgbClr val="FF99CC"/>
                </a:solidFill>
                <a:latin typeface="Comic Sans MS" panose="030F0702030302020204" pitchFamily="66" charset="0"/>
              </a:rPr>
              <a:t>Её </a:t>
            </a:r>
            <a:r>
              <a:rPr lang="ru-RU" dirty="0">
                <a:solidFill>
                  <a:srgbClr val="FF99CC"/>
                </a:solidFill>
                <a:latin typeface="Comic Sans MS" panose="030F0702030302020204" pitchFamily="66" charset="0"/>
              </a:rPr>
              <a:t>основная функция - оперативная оптимизация текущего функционального состояния организма в рамках повседневного быта и расширенного отдыха.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18741">
            <a:off x="338679" y="4166610"/>
            <a:ext cx="3511407" cy="2336681"/>
          </a:xfrm>
          <a:prstGeom prst="round2DiagRect">
            <a:avLst/>
          </a:prstGeom>
          <a:ln>
            <a:noFill/>
          </a:ln>
          <a:effectLst>
            <a:glow rad="228600">
              <a:srgbClr val="EA00D9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9002">
            <a:off x="179512" y="1628800"/>
            <a:ext cx="3377952" cy="2366377"/>
          </a:xfrm>
          <a:prstGeom prst="round2DiagRect">
            <a:avLst/>
          </a:prstGeom>
          <a:ln>
            <a:noFill/>
          </a:ln>
          <a:effectLst>
            <a:glow rad="228600">
              <a:srgbClr val="EA00D9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1356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88640"/>
            <a:ext cx="5904656" cy="3744416"/>
          </a:xfrm>
        </p:spPr>
        <p:txBody>
          <a:bodyPr>
            <a:noAutofit/>
          </a:bodyPr>
          <a:lstStyle/>
          <a:p>
            <a:pPr marL="63500" indent="469900">
              <a:buNone/>
            </a:pPr>
            <a:r>
              <a:rPr lang="ru-RU" sz="3200" b="1" dirty="0">
                <a:solidFill>
                  <a:srgbClr val="D41A6A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Оздоровительная физическая </a:t>
            </a:r>
            <a:r>
              <a:rPr lang="ru-RU" sz="3200" b="1" dirty="0" smtClean="0">
                <a:solidFill>
                  <a:srgbClr val="D41A6A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Comic Sans MS" panose="030F0702030302020204" pitchFamily="66" charset="0"/>
              </a:rPr>
              <a:t>культура </a:t>
            </a:r>
            <a:r>
              <a:rPr lang="ru-RU" sz="2800" i="1" dirty="0">
                <a:solidFill>
                  <a:srgbClr val="D41A6A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(как род деятельности) </a:t>
            </a:r>
            <a:r>
              <a:rPr lang="ru-RU" sz="28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- это </a:t>
            </a:r>
            <a:r>
              <a:rPr lang="ru-RU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организованная двигательная активность, а также такие виды деятельности, которые связаны с соблюдением здорового образа жизни. Деятельность в рамках оздоровительной физической культуры направлена в первую очередь на достижение максимально возможного оздоровительного эффекта. </a:t>
            </a:r>
            <a:endParaRPr lang="ru-RU" sz="2800" dirty="0" smtClean="0">
              <a:solidFill>
                <a:schemeClr val="accent2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50000"/>
          <a:stretch/>
        </p:blipFill>
        <p:spPr bwMode="auto">
          <a:xfrm rot="20942495">
            <a:off x="6287198" y="504678"/>
            <a:ext cx="2286650" cy="2286650"/>
          </a:xfrm>
          <a:prstGeom prst="roundRect">
            <a:avLst>
              <a:gd name="adj" fmla="val 13395"/>
            </a:avLst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50000"/>
          <a:stretch/>
        </p:blipFill>
        <p:spPr bwMode="auto">
          <a:xfrm rot="737058">
            <a:off x="6239898" y="3439036"/>
            <a:ext cx="2381250" cy="2381250"/>
          </a:xfrm>
          <a:prstGeom prst="roundRect">
            <a:avLst>
              <a:gd name="adj" fmla="val 12506"/>
            </a:avLst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5017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6696744" cy="6192688"/>
          </a:xfrm>
        </p:spPr>
        <p:txBody>
          <a:bodyPr>
            <a:normAutofit fontScale="92500"/>
          </a:bodyPr>
          <a:lstStyle/>
          <a:p>
            <a:pPr marL="63500" indent="377825">
              <a:lnSpc>
                <a:spcPct val="120000"/>
              </a:lnSpc>
              <a:buNone/>
            </a:pPr>
            <a:r>
              <a:rPr lang="ru-RU" sz="2300" dirty="0">
                <a:solidFill>
                  <a:srgbClr val="CCE9AD"/>
                </a:solidFill>
                <a:latin typeface="Comic Sans MS" panose="030F0702030302020204" pitchFamily="66" charset="0"/>
              </a:rPr>
              <a:t>Многообразные формы и виды занятий физическими упражнениями должны обеспечивать как минимум следующие эффекты: </a:t>
            </a:r>
          </a:p>
          <a:p>
            <a:pPr marL="539750" indent="-382588">
              <a:lnSpc>
                <a:spcPct val="120000"/>
              </a:lnSpc>
              <a:buClr>
                <a:srgbClr val="92D050"/>
              </a:buClr>
              <a:buSzPct val="90000"/>
              <a:buFont typeface="Wingdings" panose="05000000000000000000" pitchFamily="2" charset="2"/>
              <a:buChar char="v"/>
            </a:pPr>
            <a:r>
              <a:rPr lang="ru-RU" sz="2300" dirty="0">
                <a:solidFill>
                  <a:srgbClr val="CCE9AD"/>
                </a:solidFill>
                <a:latin typeface="Comic Sans MS" panose="030F0702030302020204" pitchFamily="66" charset="0"/>
              </a:rPr>
              <a:t>профилактику гипокинезии и гиподинамии за счет увеличения жизненно необходимого объема движения и нагрузок; </a:t>
            </a:r>
          </a:p>
          <a:p>
            <a:pPr marL="539750" indent="-382588">
              <a:lnSpc>
                <a:spcPct val="120000"/>
              </a:lnSpc>
              <a:buClr>
                <a:srgbClr val="92D050"/>
              </a:buClr>
              <a:buSzPct val="90000"/>
              <a:buFont typeface="Wingdings" panose="05000000000000000000" pitchFamily="2" charset="2"/>
              <a:buChar char="v"/>
            </a:pPr>
            <a:r>
              <a:rPr lang="ru-RU" sz="2300" dirty="0">
                <a:solidFill>
                  <a:srgbClr val="CCE9AD"/>
                </a:solidFill>
                <a:latin typeface="Comic Sans MS" panose="030F0702030302020204" pitchFamily="66" charset="0"/>
              </a:rPr>
              <a:t>расширение резервных возможностей основных жизненно важных систем организма (прежде всего дыхательной и сердечно-сосудистой); </a:t>
            </a:r>
          </a:p>
          <a:p>
            <a:pPr marL="539750" indent="-382588">
              <a:lnSpc>
                <a:spcPct val="120000"/>
              </a:lnSpc>
              <a:buClr>
                <a:srgbClr val="92D050"/>
              </a:buClr>
              <a:buSzPct val="90000"/>
              <a:buFont typeface="Wingdings" panose="05000000000000000000" pitchFamily="2" charset="2"/>
              <a:buChar char="v"/>
            </a:pPr>
            <a:r>
              <a:rPr lang="ru-RU" sz="2300" dirty="0">
                <a:solidFill>
                  <a:srgbClr val="CCE9AD"/>
                </a:solidFill>
                <a:latin typeface="Comic Sans MS" panose="030F0702030302020204" pitchFamily="66" charset="0"/>
              </a:rPr>
              <a:t>повышение общей неспецифической устойчивости организма к вредным воздействиям внешней среды и заболеваниям.</a:t>
            </a:r>
          </a:p>
          <a:p>
            <a:pPr>
              <a:lnSpc>
                <a:spcPct val="120000"/>
              </a:lnSpc>
            </a:pPr>
            <a:endParaRPr lang="ru-RU" sz="2000" dirty="0">
              <a:solidFill>
                <a:srgbClr val="CCE9AD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50000"/>
          <a:stretch/>
        </p:blipFill>
        <p:spPr bwMode="auto">
          <a:xfrm rot="20941225">
            <a:off x="6787182" y="432973"/>
            <a:ext cx="2170027" cy="2170027"/>
          </a:xfrm>
          <a:prstGeom prst="round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50000"/>
          <a:stretch/>
        </p:blipFill>
        <p:spPr bwMode="auto">
          <a:xfrm rot="673505">
            <a:off x="6436880" y="4017520"/>
            <a:ext cx="2377854" cy="2377854"/>
          </a:xfrm>
          <a:prstGeom prst="round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53495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363272" cy="6122152"/>
          </a:xfrm>
        </p:spPr>
        <p:txBody>
          <a:bodyPr>
            <a:noAutofit/>
          </a:bodyPr>
          <a:lstStyle/>
          <a:p>
            <a:pPr marL="63500" indent="377825">
              <a:buNone/>
            </a:pPr>
            <a:r>
              <a:rPr lang="ru-RU" sz="2400" b="1" dirty="0">
                <a:solidFill>
                  <a:srgbClr val="00B05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Оздоровительная физическая культура </a:t>
            </a:r>
            <a:r>
              <a:rPr lang="ru-RU" sz="2400" i="1" dirty="0">
                <a:solidFill>
                  <a:srgbClr val="00B05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(как совокупность предметных ценностей)</a:t>
            </a:r>
            <a:r>
              <a:rPr lang="ru-RU" sz="2400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ru-RU" sz="2400" dirty="0">
                <a:solidFill>
                  <a:srgbClr val="99FFCC"/>
                </a:solidFill>
                <a:latin typeface="Comic Sans MS" panose="030F0702030302020204" pitchFamily="66" charset="0"/>
              </a:rPr>
              <a:t>представлена теми материальными и духовными ценностями, которые созданы для обеспечения эффективной физкультурно-оздоровительной деятельности. </a:t>
            </a:r>
          </a:p>
          <a:p>
            <a:pPr marL="722313" indent="-382588">
              <a:buClr>
                <a:srgbClr val="00B050"/>
              </a:buClr>
              <a:buSzPct val="90000"/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rgbClr val="99FFCC"/>
                </a:solidFill>
                <a:latin typeface="Comic Sans MS" panose="030F0702030302020204" pitchFamily="66" charset="0"/>
              </a:rPr>
              <a:t>это </a:t>
            </a:r>
            <a:r>
              <a:rPr lang="ru-RU" sz="2400" dirty="0">
                <a:solidFill>
                  <a:srgbClr val="99FFCC"/>
                </a:solidFill>
                <a:latin typeface="Comic Sans MS" panose="030F0702030302020204" pitchFamily="66" charset="0"/>
              </a:rPr>
              <a:t>сведения об оздоровительных возможностях занятий физическими упражнениями; </a:t>
            </a:r>
          </a:p>
          <a:p>
            <a:pPr marL="722313" indent="-382588">
              <a:buClr>
                <a:srgbClr val="00B050"/>
              </a:buClr>
              <a:buSzPct val="90000"/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rgbClr val="99FFCC"/>
                </a:solidFill>
                <a:latin typeface="Comic Sans MS" panose="030F0702030302020204" pitchFamily="66" charset="0"/>
              </a:rPr>
              <a:t>это </a:t>
            </a:r>
            <a:r>
              <a:rPr lang="ru-RU" sz="2400" dirty="0">
                <a:solidFill>
                  <a:srgbClr val="99FFCC"/>
                </a:solidFill>
                <a:latin typeface="Comic Sans MS" panose="030F0702030302020204" pitchFamily="66" charset="0"/>
              </a:rPr>
              <a:t>методическое обеспечение физкультурно-оздоровительной деятельности и здорового образа жизни; </a:t>
            </a:r>
          </a:p>
          <a:p>
            <a:pPr marL="722313" indent="-382588">
              <a:buClr>
                <a:srgbClr val="00B050"/>
              </a:buClr>
              <a:buSzPct val="90000"/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rgbClr val="99FFCC"/>
                </a:solidFill>
                <a:latin typeface="Comic Sans MS" panose="030F0702030302020204" pitchFamily="66" charset="0"/>
              </a:rPr>
              <a:t>это </a:t>
            </a:r>
            <a:r>
              <a:rPr lang="ru-RU" sz="2400" dirty="0">
                <a:solidFill>
                  <a:srgbClr val="99FFCC"/>
                </a:solidFill>
                <a:latin typeface="Comic Sans MS" panose="030F0702030302020204" pitchFamily="66" charset="0"/>
              </a:rPr>
              <a:t>необходимое материально-техническое оснащение физкультурно- оздоровительной деятельности; </a:t>
            </a:r>
          </a:p>
          <a:p>
            <a:pPr marL="722313" indent="-382588">
              <a:buClr>
                <a:srgbClr val="00B050"/>
              </a:buClr>
              <a:buSzPct val="90000"/>
              <a:buFont typeface="Wingdings" panose="05000000000000000000" pitchFamily="2" charset="2"/>
              <a:buChar char="v"/>
            </a:pPr>
            <a:r>
              <a:rPr lang="ru-RU" sz="2400" dirty="0" smtClean="0">
                <a:solidFill>
                  <a:srgbClr val="99FFCC"/>
                </a:solidFill>
                <a:latin typeface="Comic Sans MS" panose="030F0702030302020204" pitchFamily="66" charset="0"/>
              </a:rPr>
              <a:t>это </a:t>
            </a:r>
            <a:r>
              <a:rPr lang="ru-RU" sz="2400" dirty="0">
                <a:solidFill>
                  <a:srgbClr val="99FFCC"/>
                </a:solidFill>
                <a:latin typeface="Comic Sans MS" panose="030F0702030302020204" pitchFamily="66" charset="0"/>
              </a:rPr>
              <a:t>формирование интереса и потребности в занятиях физическими упражнениями.</a:t>
            </a:r>
          </a:p>
        </p:txBody>
      </p:sp>
    </p:spTree>
    <p:extLst>
      <p:ext uri="{BB962C8B-B14F-4D97-AF65-F5344CB8AC3E}">
        <p14:creationId xmlns:p14="http://schemas.microsoft.com/office/powerpoint/2010/main" val="11932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363272" cy="6050144"/>
          </a:xfrm>
        </p:spPr>
        <p:txBody>
          <a:bodyPr>
            <a:noAutofit/>
          </a:bodyPr>
          <a:lstStyle/>
          <a:p>
            <a:pPr marL="63500" indent="377825">
              <a:spcBef>
                <a:spcPts val="0"/>
              </a:spcBef>
              <a:buNone/>
            </a:pPr>
            <a:r>
              <a:rPr lang="ru-RU" sz="2100" b="1" dirty="0" smtClean="0">
                <a:solidFill>
                  <a:srgbClr val="AE13DF"/>
                </a:solidFill>
                <a:effectLst>
                  <a:glow rad="101600">
                    <a:srgbClr val="AE13DF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Оздоровительная физическая культура </a:t>
            </a:r>
            <a:r>
              <a:rPr lang="ru-RU" sz="2100" dirty="0" smtClean="0">
                <a:solidFill>
                  <a:srgbClr val="AE13DF"/>
                </a:solidFill>
                <a:effectLst>
                  <a:glow rad="101600">
                    <a:srgbClr val="AE13DF">
                      <a:alpha val="60000"/>
                    </a:srgbClr>
                  </a:glow>
                </a:effectLst>
                <a:latin typeface="Comic Sans MS" panose="030F0702030302020204" pitchFamily="66" charset="0"/>
              </a:rPr>
              <a:t>(</a:t>
            </a:r>
            <a:r>
              <a:rPr lang="ru-RU" sz="2100" i="1" dirty="0" smtClean="0">
                <a:solidFill>
                  <a:srgbClr val="AE13DF"/>
                </a:solidFill>
                <a:effectLst>
                  <a:glow rad="101600">
                    <a:srgbClr val="AE13DF">
                      <a:alpha val="60000"/>
                    </a:srgbClr>
                  </a:glow>
                </a:effectLst>
                <a:latin typeface="Comic Sans MS" panose="030F0702030302020204" pitchFamily="66" charset="0"/>
              </a:rPr>
              <a:t>как результат </a:t>
            </a:r>
            <a:r>
              <a:rPr lang="ru-RU" sz="2100" i="1" dirty="0" smtClean="0">
                <a:solidFill>
                  <a:srgbClr val="AE13DF"/>
                </a:solidFill>
                <a:effectLst>
                  <a:glow rad="101600">
                    <a:srgbClr val="AE13DF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деятельности</a:t>
            </a:r>
            <a:r>
              <a:rPr lang="ru-RU" sz="2100" dirty="0" smtClean="0">
                <a:solidFill>
                  <a:srgbClr val="AE13DF"/>
                </a:solidFill>
                <a:effectLst>
                  <a:glow rad="101600">
                    <a:srgbClr val="AE13DF">
                      <a:alpha val="60000"/>
                    </a:srgbClr>
                  </a:glow>
                </a:effectLst>
                <a:latin typeface="Comic Sans MS" panose="030F0702030302020204" pitchFamily="66" charset="0"/>
              </a:rPr>
              <a:t>)</a:t>
            </a:r>
            <a:r>
              <a:rPr lang="ru-RU" sz="21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101600">
                    <a:srgbClr val="AE13DF">
                      <a:alpha val="60000"/>
                    </a:srgbClr>
                  </a:glow>
                </a:effectLst>
                <a:latin typeface="Comic Sans MS" panose="030F0702030302020204" pitchFamily="66" charset="0"/>
              </a:rPr>
              <a:t> </a:t>
            </a:r>
            <a:r>
              <a:rPr lang="ru-RU" sz="2100" dirty="0" smtClean="0">
                <a:solidFill>
                  <a:srgbClr val="CC99FF"/>
                </a:solidFill>
                <a:latin typeface="Comic Sans MS" panose="030F0702030302020204" pitchFamily="66" charset="0"/>
              </a:rPr>
              <a:t>характеризуется </a:t>
            </a:r>
            <a:r>
              <a:rPr lang="ru-RU" sz="2100" dirty="0">
                <a:solidFill>
                  <a:srgbClr val="CC99FF"/>
                </a:solidFill>
                <a:latin typeface="Comic Sans MS" panose="030F0702030302020204" pitchFamily="66" charset="0"/>
              </a:rPr>
              <a:t>совокупностью полезных результатов ее использования. </a:t>
            </a:r>
            <a:r>
              <a:rPr lang="ru-RU" sz="2100" dirty="0" smtClean="0">
                <a:solidFill>
                  <a:srgbClr val="CC99FF"/>
                </a:solidFill>
                <a:latin typeface="Comic Sans MS" panose="030F0702030302020204" pitchFamily="66" charset="0"/>
              </a:rPr>
              <a:t>Это - </a:t>
            </a:r>
            <a:endParaRPr lang="ru-RU" sz="2100" dirty="0">
              <a:solidFill>
                <a:srgbClr val="CC99FF"/>
              </a:solidFill>
              <a:latin typeface="Comic Sans MS" panose="030F0702030302020204" pitchFamily="66" charset="0"/>
            </a:endParaRPr>
          </a:p>
          <a:p>
            <a:pPr marL="631825" indent="-382588">
              <a:spcBef>
                <a:spcPts val="0"/>
              </a:spcBef>
              <a:buClr>
                <a:srgbClr val="7030A0"/>
              </a:buClr>
              <a:buSzPct val="90000"/>
              <a:buFont typeface="Wingdings" panose="05000000000000000000" pitchFamily="2" charset="2"/>
              <a:buChar char="v"/>
            </a:pPr>
            <a:r>
              <a:rPr lang="ru-RU" sz="2100" dirty="0" smtClean="0">
                <a:solidFill>
                  <a:srgbClr val="CC99FF"/>
                </a:solidFill>
                <a:latin typeface="Comic Sans MS" panose="030F0702030302020204" pitchFamily="66" charset="0"/>
              </a:rPr>
              <a:t>достижение </a:t>
            </a:r>
            <a:r>
              <a:rPr lang="ru-RU" sz="2100" dirty="0">
                <a:solidFill>
                  <a:srgbClr val="CC99FF"/>
                </a:solidFill>
                <a:latin typeface="Comic Sans MS" panose="030F0702030302020204" pitchFamily="66" charset="0"/>
              </a:rPr>
              <a:t>стабильно высокого уровня здоровья, максимальное продление эффективной жизнедеятельности; </a:t>
            </a:r>
          </a:p>
          <a:p>
            <a:pPr marL="631825" indent="-382588">
              <a:spcBef>
                <a:spcPts val="0"/>
              </a:spcBef>
              <a:buClr>
                <a:srgbClr val="7030A0"/>
              </a:buClr>
              <a:buSzPct val="90000"/>
              <a:buFont typeface="Wingdings" panose="05000000000000000000" pitchFamily="2" charset="2"/>
              <a:buChar char="v"/>
            </a:pPr>
            <a:r>
              <a:rPr lang="ru-RU" sz="2100" dirty="0" smtClean="0">
                <a:solidFill>
                  <a:srgbClr val="CC99FF"/>
                </a:solidFill>
                <a:latin typeface="Comic Sans MS" panose="030F0702030302020204" pitchFamily="66" charset="0"/>
              </a:rPr>
              <a:t>совершенствование </a:t>
            </a:r>
            <a:r>
              <a:rPr lang="ru-RU" sz="2100" dirty="0">
                <a:solidFill>
                  <a:srgbClr val="CC99FF"/>
                </a:solidFill>
                <a:latin typeface="Comic Sans MS" panose="030F0702030302020204" pitchFamily="66" charset="0"/>
              </a:rPr>
              <a:t>основных жизнеобеспечивающих функций и систем организма; </a:t>
            </a:r>
          </a:p>
          <a:p>
            <a:pPr marL="631825" indent="-382588">
              <a:spcBef>
                <a:spcPts val="0"/>
              </a:spcBef>
              <a:buClr>
                <a:srgbClr val="7030A0"/>
              </a:buClr>
              <a:buSzPct val="90000"/>
              <a:buFont typeface="Wingdings" panose="05000000000000000000" pitchFamily="2" charset="2"/>
              <a:buChar char="v"/>
            </a:pPr>
            <a:r>
              <a:rPr lang="ru-RU" sz="2100" dirty="0" smtClean="0">
                <a:solidFill>
                  <a:srgbClr val="CC99FF"/>
                </a:solidFill>
                <a:latin typeface="Comic Sans MS" panose="030F0702030302020204" pitchFamily="66" charset="0"/>
              </a:rPr>
              <a:t>повышение </a:t>
            </a:r>
            <a:r>
              <a:rPr lang="ru-RU" sz="2100" dirty="0">
                <a:solidFill>
                  <a:srgbClr val="CC99FF"/>
                </a:solidFill>
                <a:latin typeface="Comic Sans MS" panose="030F0702030302020204" pitchFamily="66" charset="0"/>
              </a:rPr>
              <a:t>устойчивости организма к ряду заболеваний и многим вредным воздействиям внешней среды; </a:t>
            </a:r>
          </a:p>
          <a:p>
            <a:pPr marL="631825" indent="-382588">
              <a:spcBef>
                <a:spcPts val="0"/>
              </a:spcBef>
              <a:buClr>
                <a:srgbClr val="7030A0"/>
              </a:buClr>
              <a:buSzPct val="90000"/>
              <a:buFont typeface="Wingdings" panose="05000000000000000000" pitchFamily="2" charset="2"/>
              <a:buChar char="v"/>
            </a:pPr>
            <a:r>
              <a:rPr lang="ru-RU" sz="2100" dirty="0" smtClean="0">
                <a:solidFill>
                  <a:srgbClr val="CC99FF"/>
                </a:solidFill>
                <a:latin typeface="Comic Sans MS" panose="030F0702030302020204" pitchFamily="66" charset="0"/>
              </a:rPr>
              <a:t>улучшение </a:t>
            </a:r>
            <a:r>
              <a:rPr lang="ru-RU" sz="2100" dirty="0">
                <a:solidFill>
                  <a:srgbClr val="CC99FF"/>
                </a:solidFill>
                <a:latin typeface="Comic Sans MS" panose="030F0702030302020204" pitchFamily="66" charset="0"/>
              </a:rPr>
              <a:t>психоэмоционального состояния; </a:t>
            </a:r>
          </a:p>
          <a:p>
            <a:pPr marL="631825" indent="-382588">
              <a:spcBef>
                <a:spcPts val="0"/>
              </a:spcBef>
              <a:buClr>
                <a:srgbClr val="7030A0"/>
              </a:buClr>
              <a:buSzPct val="90000"/>
              <a:buFont typeface="Wingdings" panose="05000000000000000000" pitchFamily="2" charset="2"/>
              <a:buChar char="v"/>
            </a:pPr>
            <a:r>
              <a:rPr lang="ru-RU" sz="2100" dirty="0" smtClean="0">
                <a:solidFill>
                  <a:srgbClr val="CC99FF"/>
                </a:solidFill>
                <a:latin typeface="Comic Sans MS" panose="030F0702030302020204" pitchFamily="66" charset="0"/>
              </a:rPr>
              <a:t>достижение высокого уровня физической подготовленности; </a:t>
            </a:r>
          </a:p>
          <a:p>
            <a:pPr marL="631825" indent="-382588">
              <a:spcBef>
                <a:spcPts val="0"/>
              </a:spcBef>
              <a:buClr>
                <a:srgbClr val="7030A0"/>
              </a:buClr>
              <a:buSzPct val="90000"/>
              <a:buFont typeface="Wingdings" panose="05000000000000000000" pitchFamily="2" charset="2"/>
              <a:buChar char="v"/>
            </a:pPr>
            <a:r>
              <a:rPr lang="ru-RU" sz="2100" dirty="0" smtClean="0">
                <a:solidFill>
                  <a:srgbClr val="CC99FF"/>
                </a:solidFill>
                <a:latin typeface="Comic Sans MS" panose="030F0702030302020204" pitchFamily="66" charset="0"/>
              </a:rPr>
              <a:t>приобретение прикладных двигательных умений и навыков; </a:t>
            </a:r>
          </a:p>
          <a:p>
            <a:pPr marL="631825" indent="-382588">
              <a:spcBef>
                <a:spcPts val="0"/>
              </a:spcBef>
              <a:buClr>
                <a:srgbClr val="7030A0"/>
              </a:buClr>
              <a:buSzPct val="90000"/>
              <a:buFont typeface="Wingdings" panose="05000000000000000000" pitchFamily="2" charset="2"/>
              <a:buChar char="v"/>
            </a:pPr>
            <a:r>
              <a:rPr lang="ru-RU" sz="2100" dirty="0" smtClean="0">
                <a:solidFill>
                  <a:srgbClr val="CC99FF"/>
                </a:solidFill>
                <a:latin typeface="Comic Sans MS" panose="030F0702030302020204" pitchFamily="66" charset="0"/>
              </a:rPr>
              <a:t>удовлетворение потребности в движении во время активного отдыха и развлечения; </a:t>
            </a:r>
          </a:p>
          <a:p>
            <a:pPr marL="631825" indent="-382588">
              <a:spcBef>
                <a:spcPts val="0"/>
              </a:spcBef>
              <a:buClr>
                <a:srgbClr val="7030A0"/>
              </a:buClr>
              <a:buSzPct val="90000"/>
              <a:buFont typeface="Wingdings" panose="05000000000000000000" pitchFamily="2" charset="2"/>
              <a:buChar char="v"/>
            </a:pPr>
            <a:r>
              <a:rPr lang="ru-RU" sz="2100" dirty="0" smtClean="0">
                <a:solidFill>
                  <a:srgbClr val="CC99FF"/>
                </a:solidFill>
                <a:latin typeface="Comic Sans MS" panose="030F0702030302020204" pitchFamily="66" charset="0"/>
              </a:rPr>
              <a:t>коррекция фигуры и массы тела.</a:t>
            </a:r>
            <a:endParaRPr lang="ru-RU" sz="2100" dirty="0">
              <a:solidFill>
                <a:srgbClr val="CC99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243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04664"/>
            <a:ext cx="5256584" cy="6120680"/>
          </a:xfrm>
        </p:spPr>
        <p:txBody>
          <a:bodyPr>
            <a:normAutofit fontScale="92500" lnSpcReduction="10000"/>
          </a:bodyPr>
          <a:lstStyle/>
          <a:p>
            <a:pPr marL="63500" indent="469900">
              <a:buNone/>
            </a:pPr>
            <a:r>
              <a:rPr lang="ru-RU" dirty="0">
                <a:solidFill>
                  <a:srgbClr val="99CCFF"/>
                </a:solidFill>
                <a:latin typeface="Comic Sans MS" panose="030F0702030302020204" pitchFamily="66" charset="0"/>
              </a:rPr>
              <a:t>Оздоровительная физическая культура выполняет следующие функции, имеющие непосредственное отношение к проблеме формирования стабильного здоровья: </a:t>
            </a:r>
            <a:endParaRPr lang="ru-RU" dirty="0" smtClean="0">
              <a:solidFill>
                <a:srgbClr val="99CCFF"/>
              </a:solidFill>
              <a:latin typeface="Comic Sans MS" panose="030F0702030302020204" pitchFamily="66" charset="0"/>
            </a:endParaRPr>
          </a:p>
          <a:p>
            <a:pPr marL="731838" indent="-457200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99CCFF"/>
                </a:solidFill>
                <a:latin typeface="Comic Sans MS" panose="030F0702030302020204" pitchFamily="66" charset="0"/>
              </a:rPr>
              <a:t>Образовательная  функция</a:t>
            </a:r>
          </a:p>
          <a:p>
            <a:pPr marL="731838" indent="-457200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99CCFF"/>
                </a:solidFill>
                <a:latin typeface="Comic Sans MS" panose="030F0702030302020204" pitchFamily="66" charset="0"/>
              </a:rPr>
              <a:t>Оздоровительная функция</a:t>
            </a:r>
          </a:p>
          <a:p>
            <a:pPr marL="731838" indent="-457200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99CCFF"/>
                </a:solidFill>
                <a:latin typeface="Comic Sans MS" panose="030F0702030302020204" pitchFamily="66" charset="0"/>
              </a:rPr>
              <a:t>Воспитательная функция</a:t>
            </a:r>
          </a:p>
          <a:p>
            <a:pPr marL="731838" indent="-457200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rgbClr val="99CCFF"/>
                </a:solidFill>
                <a:latin typeface="Comic Sans MS" panose="030F0702030302020204" pitchFamily="66" charset="0"/>
              </a:rPr>
              <a:t>Рекреативная функция</a:t>
            </a:r>
            <a:endParaRPr lang="ru-RU" dirty="0">
              <a:solidFill>
                <a:srgbClr val="99CC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6719">
            <a:off x="5888953" y="3140402"/>
            <a:ext cx="2282682" cy="3518609"/>
          </a:xfrm>
          <a:prstGeom prst="round2Diag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7016">
            <a:off x="5327297" y="394941"/>
            <a:ext cx="3452992" cy="2444253"/>
          </a:xfrm>
          <a:prstGeom prst="round2Diag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5981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48680"/>
            <a:ext cx="8291264" cy="3240360"/>
          </a:xfrm>
        </p:spPr>
        <p:txBody>
          <a:bodyPr>
            <a:noAutofit/>
          </a:bodyPr>
          <a:lstStyle/>
          <a:p>
            <a:pPr>
              <a:buClr>
                <a:srgbClr val="FFFF00"/>
              </a:buClr>
              <a:buSzPct val="90000"/>
              <a:buFont typeface="Wingdings" panose="05000000000000000000" pitchFamily="2" charset="2"/>
              <a:buChar char="v"/>
            </a:pPr>
            <a:r>
              <a:rPr lang="ru-RU" sz="2400" b="1" dirty="0">
                <a:solidFill>
                  <a:srgbClr val="FFFF00"/>
                </a:solidFill>
                <a:effectLst>
                  <a:glow rad="139700">
                    <a:srgbClr val="FFFF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Образовательная функция </a:t>
            </a:r>
            <a:r>
              <a:rPr lang="ru-RU" sz="2400" dirty="0">
                <a:solidFill>
                  <a:srgbClr val="FFFF99"/>
                </a:solidFill>
                <a:latin typeface="Comic Sans MS" panose="030F0702030302020204" pitchFamily="66" charset="0"/>
              </a:rPr>
              <a:t>— использование оздоровительной физической культуры в общей системе образования с целью формирования жизненно-важных двигательных умений и навыков, приобретение специальных знаний в области теории и методики физической культуры, необходимых для ведения здорового образа жизни</a:t>
            </a:r>
            <a:r>
              <a:rPr lang="ru-RU" sz="2400" dirty="0" smtClean="0">
                <a:solidFill>
                  <a:srgbClr val="FFFF99"/>
                </a:solidFill>
                <a:latin typeface="Comic Sans MS" panose="030F0702030302020204" pitchFamily="66" charset="0"/>
              </a:rPr>
              <a:t>.</a:t>
            </a:r>
            <a:endParaRPr lang="ru-RU" sz="2400" dirty="0">
              <a:solidFill>
                <a:srgbClr val="FFFF99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2416">
            <a:off x="893139" y="3609829"/>
            <a:ext cx="3316078" cy="2655505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rgbClr val="FFFF00">
                <a:alpha val="40000"/>
              </a:srgb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7505">
            <a:off x="4698996" y="3617843"/>
            <a:ext cx="3315424" cy="2597518"/>
          </a:xfrm>
          <a:prstGeom prst="round2DiagRect">
            <a:avLst/>
          </a:prstGeom>
          <a:noFill/>
          <a:ln>
            <a:noFill/>
          </a:ln>
          <a:effectLst>
            <a:glow rad="228600">
              <a:srgbClr val="FFFF00">
                <a:alpha val="40000"/>
              </a:srgb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9660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640960" cy="3672408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FF0000"/>
              </a:buClr>
              <a:buSzPct val="90000"/>
              <a:buFont typeface="Wingdings" panose="05000000000000000000" pitchFamily="2" charset="2"/>
              <a:buChar char="v"/>
            </a:pPr>
            <a:r>
              <a:rPr lang="ru-RU" sz="3200" b="1" dirty="0">
                <a:solidFill>
                  <a:srgbClr val="FF0000"/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Оздоровительная функция </a:t>
            </a:r>
            <a:r>
              <a:rPr lang="ru-RU" sz="3200" dirty="0">
                <a:solidFill>
                  <a:srgbClr val="FD8D77"/>
                </a:solidFill>
                <a:latin typeface="Comic Sans MS" panose="030F0702030302020204" pitchFamily="66" charset="0"/>
              </a:rPr>
              <a:t>— использование средств оздоровительной физической культуры в системе мер, направленных на сохранение и укрепление здоровья с учетом возраста, профессиональной деятельности, наличия заболеваний или расстройств здоровья и т.п.</a:t>
            </a:r>
          </a:p>
          <a:p>
            <a:pPr>
              <a:buClr>
                <a:srgbClr val="FFFF00"/>
              </a:buClr>
              <a:buSzPct val="90000"/>
              <a:buFont typeface="Wingdings" panose="05000000000000000000" pitchFamily="2" charset="2"/>
              <a:buChar char="v"/>
            </a:pPr>
            <a:endParaRPr lang="ru-RU" sz="3200" dirty="0">
              <a:latin typeface="Comic Sans MS" panose="030F0702030302020204" pitchFamily="66" charset="0"/>
            </a:endParaRPr>
          </a:p>
          <a:p>
            <a:pPr>
              <a:buClr>
                <a:srgbClr val="FFFF00"/>
              </a:buClr>
              <a:buSzPct val="90000"/>
              <a:buFont typeface="Wingdings" panose="05000000000000000000" pitchFamily="2" charset="2"/>
              <a:buChar char="v"/>
            </a:pP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2387">
            <a:off x="925081" y="3992103"/>
            <a:ext cx="3598688" cy="2416637"/>
          </a:xfrm>
          <a:prstGeom prst="round2DiagRect">
            <a:avLst/>
          </a:prstGeom>
          <a:noFill/>
          <a:ln>
            <a:noFill/>
          </a:ln>
          <a:effectLst>
            <a:glow rad="228600">
              <a:srgbClr val="FF0000">
                <a:alpha val="40000"/>
              </a:srgb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Картинки по запросу санаторий физр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5085">
            <a:off x="4792620" y="3811778"/>
            <a:ext cx="3829164" cy="2255535"/>
          </a:xfrm>
          <a:prstGeom prst="round2DiagRect">
            <a:avLst/>
          </a:prstGeom>
          <a:noFill/>
          <a:ln>
            <a:noFill/>
          </a:ln>
          <a:effectLst>
            <a:glow rad="228600">
              <a:srgbClr val="FF0000">
                <a:alpha val="40000"/>
              </a:srgb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766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99384" y="332656"/>
            <a:ext cx="5544616" cy="6120680"/>
          </a:xfrm>
        </p:spPr>
        <p:txBody>
          <a:bodyPr>
            <a:normAutofit/>
          </a:bodyPr>
          <a:lstStyle/>
          <a:p>
            <a:pPr>
              <a:buClr>
                <a:srgbClr val="00FFFF"/>
              </a:buClr>
              <a:buSzPct val="90000"/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00FFFF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Воспитательная функция </a:t>
            </a:r>
            <a:r>
              <a:rPr lang="ru-RU" dirty="0">
                <a:solidFill>
                  <a:srgbClr val="99FFCC"/>
                </a:solidFill>
                <a:latin typeface="Comic Sans MS" panose="030F0702030302020204" pitchFamily="66" charset="0"/>
              </a:rPr>
              <a:t>—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>
                <a:solidFill>
                  <a:srgbClr val="99FFCC"/>
                </a:solidFill>
                <a:latin typeface="Comic Sans MS" panose="030F0702030302020204" pitchFamily="66" charset="0"/>
              </a:rPr>
              <a:t>формирование качеств личности и черт характера, позволяющих сформировать оптимальный психологический климат в обществе, коллективе, семье, а также формирование потребности в соблюдении норм здорового образа жизни.</a:t>
            </a:r>
          </a:p>
          <a:p>
            <a:pPr marL="64008" indent="0">
              <a:buClr>
                <a:srgbClr val="00FFFF"/>
              </a:buClr>
              <a:buSzPct val="90000"/>
              <a:buNone/>
            </a:pP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 descr="Картинки по запросу физ ра на воздух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3966">
            <a:off x="223186" y="1019410"/>
            <a:ext cx="3485044" cy="2319140"/>
          </a:xfrm>
          <a:prstGeom prst="round2DiagRect">
            <a:avLst/>
          </a:prstGeom>
          <a:noFill/>
          <a:effectLst>
            <a:glow rad="228600">
              <a:srgbClr val="00FFFF">
                <a:alpha val="40000"/>
              </a:srgb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3915">
            <a:off x="292679" y="3657392"/>
            <a:ext cx="3522710" cy="2195492"/>
          </a:xfrm>
          <a:prstGeom prst="round2DiagRect">
            <a:avLst/>
          </a:prstGeom>
          <a:noFill/>
          <a:ln>
            <a:noFill/>
          </a:ln>
          <a:effectLst>
            <a:glow rad="228600">
              <a:srgbClr val="00FFFF">
                <a:alpha val="40000"/>
              </a:srgbClr>
            </a:glo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6486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275</TotalTime>
  <Words>728</Words>
  <Application>Microsoft Office PowerPoint</Application>
  <PresentationFormat>Экран (4:3)</PresentationFormat>
  <Paragraphs>49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Яркая</vt:lpstr>
      <vt:lpstr>Цели и методы оздоровительной физкультуры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Оздоровительно-рекреативная физическая культура</vt:lpstr>
      <vt:lpstr>Презентация PowerPoint</vt:lpstr>
      <vt:lpstr>Оздоровительно-реабилитационная физическая культура</vt:lpstr>
      <vt:lpstr>Презентация PowerPoint</vt:lpstr>
      <vt:lpstr>Спортивно-реабилитационная физическая культура</vt:lpstr>
      <vt:lpstr>Гигиеническая физическая культура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Цели и методы оздоровительной физкультуры</dc:title>
  <dc:creator>Admin</dc:creator>
  <cp:lastModifiedBy>Admin</cp:lastModifiedBy>
  <cp:revision>25</cp:revision>
  <dcterms:created xsi:type="dcterms:W3CDTF">2015-12-16T12:30:23Z</dcterms:created>
  <dcterms:modified xsi:type="dcterms:W3CDTF">2015-12-16T23:39:06Z</dcterms:modified>
</cp:coreProperties>
</file>