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media/image6.jpg" ContentType="image/gif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6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66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4386D-1893-4D6D-8E83-000812FEECFC}" type="datetimeFigureOut">
              <a:rPr lang="ru-RU" smtClean="0"/>
              <a:t>30.11.2015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BAD09-9288-46AB-BB7A-379DE0C2E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830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4386D-1893-4D6D-8E83-000812FEECFC}" type="datetimeFigureOut">
              <a:rPr lang="ru-RU" smtClean="0"/>
              <a:t>30.11.2015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BAD09-9288-46AB-BB7A-379DE0C2E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4085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4386D-1893-4D6D-8E83-000812FEECFC}" type="datetimeFigureOut">
              <a:rPr lang="ru-RU" smtClean="0"/>
              <a:t>30.11.2015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BAD09-9288-46AB-BB7A-379DE0C2E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81832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4386D-1893-4D6D-8E83-000812FEECFC}" type="datetimeFigureOut">
              <a:rPr lang="ru-RU" smtClean="0"/>
              <a:t>30.11.2015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BAD09-9288-46AB-BB7A-379DE0C2E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13483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4386D-1893-4D6D-8E83-000812FEECFC}" type="datetimeFigureOut">
              <a:rPr lang="ru-RU" smtClean="0"/>
              <a:t>30.11.2015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BAD09-9288-46AB-BB7A-379DE0C2E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43785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4386D-1893-4D6D-8E83-000812FEECFC}" type="datetimeFigureOut">
              <a:rPr lang="ru-RU" smtClean="0"/>
              <a:t>30.11.2015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BAD09-9288-46AB-BB7A-379DE0C2E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26684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4386D-1893-4D6D-8E83-000812FEECFC}" type="datetimeFigureOut">
              <a:rPr lang="ru-RU" smtClean="0"/>
              <a:t>30.11.2015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BAD09-9288-46AB-BB7A-379DE0C2E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60262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4386D-1893-4D6D-8E83-000812FEECFC}" type="datetimeFigureOut">
              <a:rPr lang="ru-RU" smtClean="0"/>
              <a:t>30.11.2015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BAD09-9288-46AB-BB7A-379DE0C2E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57314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4386D-1893-4D6D-8E83-000812FEECFC}" type="datetimeFigureOut">
              <a:rPr lang="ru-RU" smtClean="0"/>
              <a:t>30.11.2015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BAD09-9288-46AB-BB7A-379DE0C2E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4920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>
            <a:lvl1pPr>
              <a:buClr>
                <a:schemeClr val="accent1">
                  <a:lumMod val="75000"/>
                </a:schemeClr>
              </a:buClr>
              <a:defRPr/>
            </a:lvl1pPr>
            <a:lvl2pPr>
              <a:buClr>
                <a:schemeClr val="accent1">
                  <a:lumMod val="75000"/>
                </a:schemeClr>
              </a:buClr>
              <a:defRPr/>
            </a:lvl2pPr>
            <a:lvl3pPr>
              <a:buClr>
                <a:schemeClr val="accent1">
                  <a:lumMod val="75000"/>
                </a:schemeClr>
              </a:buClr>
              <a:defRPr/>
            </a:lvl3pPr>
            <a:lvl4pPr>
              <a:buClr>
                <a:schemeClr val="accent1">
                  <a:lumMod val="75000"/>
                </a:schemeClr>
              </a:buClr>
              <a:defRPr/>
            </a:lvl4pPr>
            <a:lvl5pPr>
              <a:buClr>
                <a:schemeClr val="accent1">
                  <a:lumMod val="75000"/>
                </a:schemeClr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4386D-1893-4D6D-8E83-000812FEECFC}" type="datetimeFigureOut">
              <a:rPr lang="ru-RU" smtClean="0"/>
              <a:t>30.11.2015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C7EBAD09-9288-46AB-BB7A-379DE0C2E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02846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4386D-1893-4D6D-8E83-000812FEECFC}" type="datetimeFigureOut">
              <a:rPr lang="ru-RU" smtClean="0"/>
              <a:t>30.11.2015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BAD09-9288-46AB-BB7A-379DE0C2E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8878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4386D-1893-4D6D-8E83-000812FEECFC}" type="datetimeFigureOut">
              <a:rPr lang="ru-RU" smtClean="0"/>
              <a:t>30.11.2015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BAD09-9288-46AB-BB7A-379DE0C2E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5748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4386D-1893-4D6D-8E83-000812FEECFC}" type="datetimeFigureOut">
              <a:rPr lang="ru-RU" smtClean="0"/>
              <a:t>30.11.2015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BAD09-9288-46AB-BB7A-379DE0C2E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8974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4386D-1893-4D6D-8E83-000812FEECFC}" type="datetimeFigureOut">
              <a:rPr lang="ru-RU" smtClean="0"/>
              <a:t>30.11.2015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BAD09-9288-46AB-BB7A-379DE0C2E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95345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4386D-1893-4D6D-8E83-000812FEECFC}" type="datetimeFigureOut">
              <a:rPr lang="ru-RU" smtClean="0"/>
              <a:t>30.11.2015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BAD09-9288-46AB-BB7A-379DE0C2E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9246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4386D-1893-4D6D-8E83-000812FEECFC}" type="datetimeFigureOut">
              <a:rPr lang="ru-RU" smtClean="0"/>
              <a:t>30.11.2015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BAD09-9288-46AB-BB7A-379DE0C2E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66704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4386D-1893-4D6D-8E83-000812FEECFC}" type="datetimeFigureOut">
              <a:rPr lang="ru-RU" smtClean="0"/>
              <a:t>30.11.2015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EBAD09-9288-46AB-BB7A-379DE0C2E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0775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0DC4386D-1893-4D6D-8E83-000812FEECFC}" type="datetimeFigureOut">
              <a:rPr lang="ru-RU" smtClean="0"/>
              <a:t>30.11.2015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7EBAD09-9288-46AB-BB7A-379DE0C2E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4473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duotone>
              <a:schemeClr val="bg2">
                <a:shade val="76000"/>
                <a:satMod val="180000"/>
              </a:schemeClr>
              <a:schemeClr val="bg2">
                <a:tint val="80000"/>
                <a:satMod val="120000"/>
                <a:lumMod val="180000"/>
              </a:schemeClr>
            </a:duotone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Glass/>
                    </a14:imgEffect>
                  </a14:imgLayer>
                </a14:imgProps>
              </a:ext>
            </a:extLst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48696" y="347812"/>
            <a:ext cx="9144000" cy="2387600"/>
          </a:xfrm>
        </p:spPr>
        <p:txBody>
          <a:bodyPr/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Энергетический обмен и обмен веществ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101164" y="6225117"/>
            <a:ext cx="6987645" cy="490009"/>
          </a:xfrm>
        </p:spPr>
        <p:txBody>
          <a:bodyPr/>
          <a:lstStyle/>
          <a:p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Выполнил: студент группы 12и </a:t>
            </a:r>
            <a:r>
              <a:rPr lang="ru-RU" dirty="0" err="1" smtClean="0">
                <a:solidFill>
                  <a:schemeClr val="accent5">
                    <a:lumMod val="75000"/>
                  </a:schemeClr>
                </a:solidFill>
              </a:rPr>
              <a:t>Нуруллин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 Айрат </a:t>
            </a:r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73100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806825"/>
            <a:ext cx="10018713" cy="49843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smtClean="0">
                <a:solidFill>
                  <a:srgbClr val="FF0000"/>
                </a:solidFill>
              </a:rPr>
              <a:t>	Функциональный </a:t>
            </a:r>
            <a:r>
              <a:rPr lang="ru-RU" b="1" dirty="0">
                <a:solidFill>
                  <a:srgbClr val="FF0000"/>
                </a:solidFill>
              </a:rPr>
              <a:t>обмен-</a:t>
            </a:r>
            <a:r>
              <a:rPr lang="ru-RU" b="1" dirty="0">
                <a:solidFill>
                  <a:srgbClr val="7030A0"/>
                </a:solidFill>
              </a:rPr>
              <a:t> </a:t>
            </a:r>
            <a:r>
              <a:rPr lang="ru-RU" dirty="0">
                <a:solidFill>
                  <a:srgbClr val="7030A0"/>
                </a:solidFill>
              </a:rPr>
              <a:t>это комплекс реакций, обеспечивающих функциональную энергию клетки, органа, ткани (например, реакции, обеспечивающие мышечное сокращение, работу сердца, легкого, печени, почек). Функциональный обмен связан в основном с процессами преобразования энергии.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rgbClr val="FF0000"/>
                </a:solidFill>
              </a:rPr>
              <a:t>	Энергетический </a:t>
            </a:r>
            <a:r>
              <a:rPr lang="ru-RU" b="1" dirty="0">
                <a:solidFill>
                  <a:srgbClr val="FF0000"/>
                </a:solidFill>
              </a:rPr>
              <a:t>обмен -</a:t>
            </a:r>
            <a:r>
              <a:rPr lang="ru-RU" b="1" dirty="0"/>
              <a:t> </a:t>
            </a:r>
            <a:r>
              <a:rPr lang="ru-RU" dirty="0">
                <a:solidFill>
                  <a:srgbClr val="7030A0"/>
                </a:solidFill>
              </a:rPr>
              <a:t>это комплекс химических реакций, в процессе которых, за счет энергии, освобождающейся при распаде углеводов, жиров, продуктов белкового обмена, происходит новообразование (</a:t>
            </a:r>
            <a:r>
              <a:rPr lang="ru-RU" dirty="0" err="1">
                <a:solidFill>
                  <a:srgbClr val="7030A0"/>
                </a:solidFill>
              </a:rPr>
              <a:t>ресинтез</a:t>
            </a:r>
            <a:r>
              <a:rPr lang="ru-RU" dirty="0">
                <a:solidFill>
                  <a:srgbClr val="7030A0"/>
                </a:solidFill>
              </a:rPr>
              <a:t>) молекул АТФ, распавшихся в процессе энергетического обеспечения функциональной и пластической деятельности клеток.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0694067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77947" y="666076"/>
            <a:ext cx="10018713" cy="4637443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	</a:t>
            </a:r>
            <a:r>
              <a:rPr lang="ru-RU" dirty="0" smtClean="0">
                <a:solidFill>
                  <a:srgbClr val="FF9900"/>
                </a:solidFill>
              </a:rPr>
              <a:t>Под</a:t>
            </a:r>
            <a:r>
              <a:rPr lang="ru-RU" dirty="0"/>
              <a:t> </a:t>
            </a:r>
            <a:r>
              <a:rPr lang="ru-RU" b="1" dirty="0">
                <a:solidFill>
                  <a:srgbClr val="FF0000"/>
                </a:solidFill>
              </a:rPr>
              <a:t>обменом с внешней средой</a:t>
            </a:r>
            <a:r>
              <a:rPr lang="ru-RU" b="1" dirty="0"/>
              <a:t> </a:t>
            </a:r>
            <a:r>
              <a:rPr lang="ru-RU" dirty="0">
                <a:solidFill>
                  <a:srgbClr val="FF9900"/>
                </a:solidFill>
              </a:rPr>
              <a:t>понимается поступление в организм продуктов питания, кислорода и выделение в окружающую среду конечных продуктов обмена.</a:t>
            </a:r>
          </a:p>
          <a:p>
            <a:pPr marL="0" indent="0">
              <a:buNone/>
            </a:pPr>
            <a:r>
              <a:rPr lang="ru-RU" dirty="0" smtClean="0"/>
              <a:t>	</a:t>
            </a:r>
            <a:r>
              <a:rPr lang="ru-RU" dirty="0" smtClean="0">
                <a:solidFill>
                  <a:srgbClr val="FF9900"/>
                </a:solidFill>
              </a:rPr>
              <a:t>Под</a:t>
            </a:r>
            <a:r>
              <a:rPr lang="ru-RU" dirty="0"/>
              <a:t> </a:t>
            </a:r>
            <a:r>
              <a:rPr lang="ru-RU" b="1" dirty="0">
                <a:solidFill>
                  <a:srgbClr val="FF0000"/>
                </a:solidFill>
              </a:rPr>
              <a:t>промежуточным обменом</a:t>
            </a:r>
            <a:r>
              <a:rPr lang="ru-RU" dirty="0"/>
              <a:t> </a:t>
            </a:r>
            <a:r>
              <a:rPr lang="ru-RU" dirty="0">
                <a:solidFill>
                  <a:srgbClr val="FF9900"/>
                </a:solidFill>
              </a:rPr>
              <a:t>понимается комплекс химических реакций, происходящих в организме с поступившими химическими соединениями.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067686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7943" y="1804594"/>
            <a:ext cx="10018713" cy="1752599"/>
          </a:xfrm>
        </p:spPr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Спасибо за внимание!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621664">
            <a:off x="8533167" y="2347519"/>
            <a:ext cx="590550" cy="66675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2603" y="3891691"/>
            <a:ext cx="3692114" cy="1207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238718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FF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Биохимическая характеристика обмена веществ</a:t>
            </a:r>
            <a:endParaRPr lang="ru-RU" dirty="0">
              <a:solidFill>
                <a:srgbClr val="FF000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dirty="0" smtClean="0"/>
              <a:t>	</a:t>
            </a:r>
            <a:r>
              <a:rPr lang="ru-RU" b="1" dirty="0" smtClean="0">
                <a:solidFill>
                  <a:srgbClr val="002060"/>
                </a:solidFill>
              </a:rPr>
              <a:t>Обмен </a:t>
            </a:r>
            <a:r>
              <a:rPr lang="ru-RU" b="1" dirty="0">
                <a:solidFill>
                  <a:srgbClr val="002060"/>
                </a:solidFill>
              </a:rPr>
              <a:t>веществ </a:t>
            </a:r>
            <a:r>
              <a:rPr lang="ru-RU" b="1" dirty="0"/>
              <a:t>-</a:t>
            </a:r>
            <a:r>
              <a:rPr lang="ru-RU" dirty="0"/>
              <a:t> </a:t>
            </a:r>
            <a:r>
              <a:rPr lang="ru-RU" dirty="0">
                <a:solidFill>
                  <a:srgbClr val="00B0F0"/>
                </a:solidFill>
              </a:rPr>
              <a:t>представляет собой постоянно протекающий, </a:t>
            </a:r>
            <a:r>
              <a:rPr lang="ru-RU" dirty="0" err="1">
                <a:solidFill>
                  <a:srgbClr val="00B0F0"/>
                </a:solidFill>
              </a:rPr>
              <a:t>самосовершающийся</a:t>
            </a:r>
            <a:r>
              <a:rPr lang="ru-RU" dirty="0">
                <a:solidFill>
                  <a:srgbClr val="00B0F0"/>
                </a:solidFill>
              </a:rPr>
              <a:t>, саморегулирующийся процесс химического обновления живых организмов. Именно с обменом веществ, связаны основные проявления жизни: раздражимость живой материи (т.е. способность реагировать на воздействие внешней среды), способность к движению, росту, размножению.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578237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67190" y="118334"/>
            <a:ext cx="10018713" cy="34460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	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Обмен 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веществ, представляет собой сложнейшую цепь процессов, заключающихся в усвоении веществ из окружающей среды, их химических превращениях в организме и выделении в окружающую среду конечных продуктов этих превращений. В процессе обмена веществ в организм из окружающей среды поступают продукты питания и кислород: сложные молекулы белков, липидов, углеводов и некоторых других веществ распадаются на более мелкие молекулы, лучше растворимые в воде и более легко распределяемые по организму.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6220" y="3356386"/>
            <a:ext cx="5857931" cy="33025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724662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accent1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Две стороны обмена веществ: ассимиляция и диссимиляция.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1957893"/>
            <a:ext cx="10018713" cy="435684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>
                <a:solidFill>
                  <a:schemeClr val="accent6">
                    <a:lumMod val="75000"/>
                  </a:schemeClr>
                </a:solidFill>
              </a:rPr>
              <a:t>В обмене веществ принято выделять</a:t>
            </a:r>
            <a:r>
              <a:rPr lang="ru-RU" dirty="0"/>
              <a:t> </a:t>
            </a:r>
            <a:r>
              <a:rPr lang="ru-RU" b="1" dirty="0">
                <a:solidFill>
                  <a:srgbClr val="FF0000"/>
                </a:solidFill>
              </a:rPr>
              <a:t>ассимиляцию</a:t>
            </a:r>
            <a:r>
              <a:rPr lang="ru-RU" dirty="0">
                <a:solidFill>
                  <a:srgbClr val="FF0000"/>
                </a:solidFill>
              </a:rPr>
              <a:t> </a:t>
            </a:r>
            <a:r>
              <a:rPr lang="ru-RU" b="1" dirty="0">
                <a:solidFill>
                  <a:srgbClr val="FF0000"/>
                </a:solidFill>
              </a:rPr>
              <a:t>и диссимиляцию</a:t>
            </a:r>
            <a:r>
              <a:rPr lang="ru-RU" b="1" dirty="0">
                <a:solidFill>
                  <a:schemeClr val="accent6">
                    <a:lumMod val="75000"/>
                  </a:schemeClr>
                </a:solidFill>
              </a:rPr>
              <a:t>.</a:t>
            </a:r>
            <a:endParaRPr lang="ru-RU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ru-RU" b="1" dirty="0">
                <a:solidFill>
                  <a:srgbClr val="FF0000"/>
                </a:solidFill>
              </a:rPr>
              <a:t>Ассимиляция</a:t>
            </a:r>
            <a:r>
              <a:rPr lang="ru-RU" b="1" dirty="0"/>
              <a:t> 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</a:rPr>
              <a:t>заключается в усвоении веществ окружающей среды и превращении их в вещества организма.</a:t>
            </a:r>
          </a:p>
          <a:p>
            <a:pPr marL="0" indent="0">
              <a:buNone/>
            </a:pPr>
            <a:r>
              <a:rPr lang="ru-RU" dirty="0">
                <a:solidFill>
                  <a:schemeClr val="accent6">
                    <a:lumMod val="75000"/>
                  </a:schemeClr>
                </a:solidFill>
              </a:rPr>
              <a:t>Под </a:t>
            </a:r>
            <a:r>
              <a:rPr lang="ru-RU" b="1" dirty="0">
                <a:solidFill>
                  <a:srgbClr val="FF0000"/>
                </a:solidFill>
              </a:rPr>
              <a:t>диссимиляцией</a:t>
            </a:r>
            <a:r>
              <a:rPr lang="ru-RU" b="1" dirty="0"/>
              <a:t> 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</a:rPr>
              <a:t>понимается, распад веществ организма на конечные продукты и устранения их из организма.</a:t>
            </a:r>
          </a:p>
          <a:p>
            <a:pPr marL="0" indent="0">
              <a:buNone/>
            </a:pPr>
            <a:r>
              <a:rPr lang="ru-RU" dirty="0">
                <a:solidFill>
                  <a:schemeClr val="accent6">
                    <a:lumMod val="75000"/>
                  </a:schemeClr>
                </a:solidFill>
              </a:rPr>
              <a:t>Различные этапы ассимиляции и диссимиляции могут быть представлены одними и теми же химическими реакциями. Так, гидролитическое расщепление белков на аминокислоты происходит как в процессе ассимиляции ( при пищеварении в желудочно-кишечном тракте), так и в процессе диссимиляции ( при разрушении тканевых белков организма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).</a:t>
            </a:r>
            <a:endParaRPr lang="ru-RU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750356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chemeClr val="accent6">
                    <a:lumMod val="75000"/>
                  </a:schemeClr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Возрастные изменения обмена веществ.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1" y="1774115"/>
            <a:ext cx="10018713" cy="2442883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	</a:t>
            </a:r>
            <a:r>
              <a:rPr lang="ru-RU" dirty="0" smtClean="0">
                <a:solidFill>
                  <a:srgbClr val="00B0F0"/>
                </a:solidFill>
              </a:rPr>
              <a:t>Молодой </a:t>
            </a:r>
            <a:r>
              <a:rPr lang="ru-RU" dirty="0">
                <a:solidFill>
                  <a:srgbClr val="00B0F0"/>
                </a:solidFill>
              </a:rPr>
              <a:t>растущий организм характеризуется заметным преобладанием ассимиляции над диссимиляцией. Скорость синтеза вещества (в первую очередь белков, белков-ферментов) превышает скорость из распада. Это обеспечивает рост организма, увеличение объема тканей и органов.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85197" y="3422456"/>
            <a:ext cx="2322576" cy="3197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93985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53251" y="149710"/>
            <a:ext cx="10018713" cy="358319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 smtClean="0"/>
              <a:t>	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Высокая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интенсивность обменных процессов обеспечивает быстрый рост организма, быструю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</a:rPr>
              <a:t>обновляемость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 тканей, создает необходимые предпосылки для повышенной функциональной активности, в чем заключается одна их сторон положительного воздействия на организм занятий физической культуры и спортом, особенно в зрелом и пожилом возрасте.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	Скорость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обменных процессов в различных органах и тканях различна. Наиболее высока она в активно функционирующих тканях: нервных, мозга, печени и других внутренних органов, крови, мышц. Так, ферменты печени у крыс обновляются приблизительно за 80-90 часов, волокна скелетных мышц- приблизительно за 30 дней.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3397" y="3022899"/>
            <a:ext cx="4790918" cy="3442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31751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C00000"/>
                </a:solidFill>
              </a:rPr>
              <a:t>Адаптационные изменения обмена веществ - основа приспособляемости живых организмов.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dirty="0" smtClean="0"/>
              <a:t>	</a:t>
            </a:r>
            <a:r>
              <a:rPr lang="ru-RU" dirty="0" smtClean="0">
                <a:solidFill>
                  <a:srgbClr val="0070C0"/>
                </a:solidFill>
              </a:rPr>
              <a:t>На </a:t>
            </a:r>
            <a:r>
              <a:rPr lang="ru-RU" dirty="0">
                <a:solidFill>
                  <a:srgbClr val="0070C0"/>
                </a:solidFill>
              </a:rPr>
              <a:t>соотношение ассимиляции и диссимиляции, на общую интенсивность обменных процессов существенное влияние оказывают мышечная активность, tº окружающей среды и самого организма (например, при заболевании), качественный и количественный состав пищи и многие другие факторы.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0070C0"/>
                </a:solidFill>
              </a:rPr>
              <a:t>	Многочисленные </a:t>
            </a:r>
            <a:r>
              <a:rPr lang="ru-RU" dirty="0">
                <a:solidFill>
                  <a:srgbClr val="0070C0"/>
                </a:solidFill>
              </a:rPr>
              <a:t>факторы внешней среды оказывают воздействие на отдельные стороны обменных процессов. Так, пребывание на солнце усиливает реакции, обеспечивающие синтез и накопление в кожных покровах пигментов, предохраняющих организм от ультрафиолетовых лучей.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0379842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527125"/>
            <a:ext cx="10018713" cy="52640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	Все </a:t>
            </a:r>
            <a:r>
              <a:rPr lang="ru-RU" dirty="0">
                <a:solidFill>
                  <a:schemeClr val="accent4">
                    <a:lumMod val="50000"/>
                  </a:schemeClr>
                </a:solidFill>
              </a:rPr>
              <a:t>изменения в обменных процессах, происходящие под влиянием внешних факторов, выраженный адаптационный (приспособительный) характер. Они обеспечивают повышение устойчивости организма к воздействию этих факторов. Именно благодаря тому, что обмен веществ может изменяться, обеспечивая необходимые сдвиги в организме или, наоборот, постоянство констант организма, не смотря на изменения во внешней среде (например, сохранение постоянной tº тела при резких изменениях tº окружающей среды), живые организмы обладают высокой приспособительной способностью.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	Эта </a:t>
            </a:r>
            <a:r>
              <a:rPr lang="ru-RU" dirty="0">
                <a:solidFill>
                  <a:schemeClr val="accent4">
                    <a:lumMod val="50000"/>
                  </a:schemeClr>
                </a:solidFill>
              </a:rPr>
              <a:t>же особенность обмена веществ лежит в основе повышения функциональных возможностей организма, совершенствование физических качеств в процессе спортивной тренировки.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5932" y="5314279"/>
            <a:ext cx="2453080" cy="13057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16897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20977" y="0"/>
            <a:ext cx="10018713" cy="1752599"/>
          </a:xfrm>
        </p:spPr>
        <p:txBody>
          <a:bodyPr/>
          <a:lstStyle/>
          <a:p>
            <a:r>
              <a:rPr lang="ru-RU" b="1" dirty="0">
                <a:solidFill>
                  <a:srgbClr val="C00000"/>
                </a:solidFill>
              </a:rPr>
              <a:t>Основные разновидности обмена веществ.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20978" y="1246990"/>
            <a:ext cx="10018713" cy="3124201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>
                <a:solidFill>
                  <a:srgbClr val="002060"/>
                </a:solidFill>
              </a:rPr>
              <a:t>	В </a:t>
            </a:r>
            <a:r>
              <a:rPr lang="ru-RU" dirty="0">
                <a:solidFill>
                  <a:srgbClr val="002060"/>
                </a:solidFill>
              </a:rPr>
              <a:t>обмене веществ принято выделять:</a:t>
            </a:r>
            <a:r>
              <a:rPr lang="ru-RU" dirty="0">
                <a:solidFill>
                  <a:srgbClr val="FF0000"/>
                </a:solidFill>
              </a:rPr>
              <a:t> </a:t>
            </a:r>
            <a:r>
              <a:rPr lang="ru-RU" b="1" dirty="0">
                <a:solidFill>
                  <a:srgbClr val="FF0000"/>
                </a:solidFill>
              </a:rPr>
              <a:t>пластический, функциональный обмен, обмен с внешней средой и промежуточный обмен.</a:t>
            </a:r>
            <a:endParaRPr lang="ru-RU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ru-RU" dirty="0" smtClean="0">
                <a:solidFill>
                  <a:srgbClr val="002060"/>
                </a:solidFill>
              </a:rPr>
              <a:t>	Под</a:t>
            </a:r>
            <a:r>
              <a:rPr lang="ru-RU" dirty="0">
                <a:solidFill>
                  <a:srgbClr val="002060"/>
                </a:solidFill>
              </a:rPr>
              <a:t> </a:t>
            </a:r>
            <a:r>
              <a:rPr lang="ru-RU" b="1" dirty="0">
                <a:solidFill>
                  <a:srgbClr val="FF0000"/>
                </a:solidFill>
              </a:rPr>
              <a:t>пластическим обменом</a:t>
            </a:r>
            <a:r>
              <a:rPr lang="ru-RU" dirty="0">
                <a:solidFill>
                  <a:srgbClr val="FF0000"/>
                </a:solidFill>
              </a:rPr>
              <a:t> </a:t>
            </a:r>
            <a:r>
              <a:rPr lang="ru-RU" dirty="0">
                <a:solidFill>
                  <a:srgbClr val="002060"/>
                </a:solidFill>
              </a:rPr>
              <a:t>понимают химических реакций, приводящих к синтезу специфических для организма веществ: структурных веществ, ферментов, гормонов, различных секретов, запасных источников энергии.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7507" y="4018878"/>
            <a:ext cx="1851661" cy="1599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0580554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араллакс">
  <a:themeElements>
    <a:clrScheme name="Параллакс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EB8F22"/>
      </a:accent1>
      <a:accent2>
        <a:srgbClr val="CD4223"/>
      </a:accent2>
      <a:accent3>
        <a:srgbClr val="A89374"/>
      </a:accent3>
      <a:accent4>
        <a:srgbClr val="83AA67"/>
      </a:accent4>
      <a:accent5>
        <a:srgbClr val="4FA9C1"/>
      </a:accent5>
      <a:accent6>
        <a:srgbClr val="9390AF"/>
      </a:accent6>
      <a:hlink>
        <a:srgbClr val="EC7220"/>
      </a:hlink>
      <a:folHlink>
        <a:srgbClr val="F09355"/>
      </a:folHlink>
    </a:clrScheme>
    <a:fontScheme name="Параллакс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Параллакс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EBEC8F79-A447-43FC-8E81-85E8468AF3F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TM03457496[[fn=Параллакс]]</Template>
  <TotalTime>43</TotalTime>
  <Words>54</Words>
  <Application>Microsoft Office PowerPoint</Application>
  <PresentationFormat>Широкоэкранный</PresentationFormat>
  <Paragraphs>27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Arial Unicode MS</vt:lpstr>
      <vt:lpstr>Arial</vt:lpstr>
      <vt:lpstr>Corbel</vt:lpstr>
      <vt:lpstr>Параллакс</vt:lpstr>
      <vt:lpstr>Энергетический обмен и обмен веществ</vt:lpstr>
      <vt:lpstr>Биохимическая характеристика обмена веществ</vt:lpstr>
      <vt:lpstr>Презентация PowerPoint</vt:lpstr>
      <vt:lpstr>Две стороны обмена веществ: ассимиляция и диссимиляция. </vt:lpstr>
      <vt:lpstr>Возрастные изменения обмена веществ. </vt:lpstr>
      <vt:lpstr>Презентация PowerPoint</vt:lpstr>
      <vt:lpstr>Адаптационные изменения обмена веществ - основа приспособляемости живых организмов. </vt:lpstr>
      <vt:lpstr>Презентация PowerPoint</vt:lpstr>
      <vt:lpstr>Основные разновидности обмена веществ. </vt:lpstr>
      <vt:lpstr>Презентация PowerPoint</vt:lpstr>
      <vt:lpstr>Презентация PowerPoint</vt:lpstr>
      <vt:lpstr>Спасибо за внимание!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Энергетический обмен и обмен веществ</dc:title>
  <dc:creator>Фартовый</dc:creator>
  <cp:lastModifiedBy>Фартовый</cp:lastModifiedBy>
  <cp:revision>5</cp:revision>
  <dcterms:created xsi:type="dcterms:W3CDTF">2015-11-30T04:41:45Z</dcterms:created>
  <dcterms:modified xsi:type="dcterms:W3CDTF">2015-11-30T05:24:46Z</dcterms:modified>
</cp:coreProperties>
</file>