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9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91" d="100"/>
          <a:sy n="91" d="100"/>
        </p:scale>
        <p:origin x="53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F6D367-20D1-4ECC-A080-BBC954CEA6D6}" type="datetimeFigureOut">
              <a:rPr lang="ru-RU" smtClean="0"/>
              <a:t>30.10.2015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5FEA83-37A4-41A4-9C70-E5DB49C7439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640480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F6D367-20D1-4ECC-A080-BBC954CEA6D6}" type="datetimeFigureOut">
              <a:rPr lang="ru-RU" smtClean="0"/>
              <a:t>30.10.2015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5FEA83-37A4-41A4-9C70-E5DB49C7439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365509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F6D367-20D1-4ECC-A080-BBC954CEA6D6}" type="datetimeFigureOut">
              <a:rPr lang="ru-RU" smtClean="0"/>
              <a:t>30.10.2015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5FEA83-37A4-41A4-9C70-E5DB49C74391}" type="slidenum">
              <a:rPr lang="ru-RU" smtClean="0"/>
              <a:t>‹#›</a:t>
            </a:fld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65310649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F6D367-20D1-4ECC-A080-BBC954CEA6D6}" type="datetimeFigureOut">
              <a:rPr lang="ru-RU" smtClean="0"/>
              <a:t>30.10.2015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5FEA83-37A4-41A4-9C70-E5DB49C7439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186780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F6D367-20D1-4ECC-A080-BBC954CEA6D6}" type="datetimeFigureOut">
              <a:rPr lang="ru-RU" smtClean="0"/>
              <a:t>30.10.2015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5FEA83-37A4-41A4-9C70-E5DB49C74391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09930291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F6D367-20D1-4ECC-A080-BBC954CEA6D6}" type="datetimeFigureOut">
              <a:rPr lang="ru-RU" smtClean="0"/>
              <a:t>30.10.2015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5FEA83-37A4-41A4-9C70-E5DB49C7439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9548192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F6D367-20D1-4ECC-A080-BBC954CEA6D6}" type="datetimeFigureOut">
              <a:rPr lang="ru-RU" smtClean="0"/>
              <a:t>30.10.2015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5FEA83-37A4-41A4-9C70-E5DB49C7439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5890686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F6D367-20D1-4ECC-A080-BBC954CEA6D6}" type="datetimeFigureOut">
              <a:rPr lang="ru-RU" smtClean="0"/>
              <a:t>30.10.2015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5FEA83-37A4-41A4-9C70-E5DB49C7439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777221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F6D367-20D1-4ECC-A080-BBC954CEA6D6}" type="datetimeFigureOut">
              <a:rPr lang="ru-RU" smtClean="0"/>
              <a:t>30.10.2015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5FEA83-37A4-41A4-9C70-E5DB49C7439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510463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F6D367-20D1-4ECC-A080-BBC954CEA6D6}" type="datetimeFigureOut">
              <a:rPr lang="ru-RU" smtClean="0"/>
              <a:t>30.10.2015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5FEA83-37A4-41A4-9C70-E5DB49C7439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276000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F6D367-20D1-4ECC-A080-BBC954CEA6D6}" type="datetimeFigureOut">
              <a:rPr lang="ru-RU" smtClean="0"/>
              <a:t>30.10.2015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5FEA83-37A4-41A4-9C70-E5DB49C7439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28609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F6D367-20D1-4ECC-A080-BBC954CEA6D6}" type="datetimeFigureOut">
              <a:rPr lang="ru-RU" smtClean="0"/>
              <a:t>30.10.2015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5FEA83-37A4-41A4-9C70-E5DB49C7439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440211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F6D367-20D1-4ECC-A080-BBC954CEA6D6}" type="datetimeFigureOut">
              <a:rPr lang="ru-RU" smtClean="0"/>
              <a:t>30.10.2015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5FEA83-37A4-41A4-9C70-E5DB49C7439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5776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F6D367-20D1-4ECC-A080-BBC954CEA6D6}" type="datetimeFigureOut">
              <a:rPr lang="ru-RU" smtClean="0"/>
              <a:t>30.10.2015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5FEA83-37A4-41A4-9C70-E5DB49C7439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322289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F6D367-20D1-4ECC-A080-BBC954CEA6D6}" type="datetimeFigureOut">
              <a:rPr lang="ru-RU" smtClean="0"/>
              <a:t>30.10.2015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5FEA83-37A4-41A4-9C70-E5DB49C7439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142799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F6D367-20D1-4ECC-A080-BBC954CEA6D6}" type="datetimeFigureOut">
              <a:rPr lang="ru-RU" smtClean="0"/>
              <a:t>30.10.2015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5FEA83-37A4-41A4-9C70-E5DB49C7439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694461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F6D367-20D1-4ECC-A080-BBC954CEA6D6}" type="datetimeFigureOut">
              <a:rPr lang="ru-RU" smtClean="0"/>
              <a:t>30.10.2015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365FEA83-37A4-41A4-9C70-E5DB49C7439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917084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93" r:id="rId4"/>
    <p:sldLayoutId id="2147483694" r:id="rId5"/>
    <p:sldLayoutId id="2147483695" r:id="rId6"/>
    <p:sldLayoutId id="2147483696" r:id="rId7"/>
    <p:sldLayoutId id="2147483697" r:id="rId8"/>
    <p:sldLayoutId id="2147483698" r:id="rId9"/>
    <p:sldLayoutId id="2147483699" r:id="rId10"/>
    <p:sldLayoutId id="2147483700" r:id="rId11"/>
    <p:sldLayoutId id="2147483701" r:id="rId12"/>
    <p:sldLayoutId id="2147483702" r:id="rId13"/>
    <p:sldLayoutId id="2147483703" r:id="rId14"/>
    <p:sldLayoutId id="2147483704" r:id="rId15"/>
    <p:sldLayoutId id="2147483705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/>
              <a:t>Методы и особенности </a:t>
            </a:r>
            <a:r>
              <a:rPr lang="ru-RU" dirty="0" smtClean="0"/>
              <a:t>развития </a:t>
            </a:r>
            <a:r>
              <a:rPr lang="ru-RU" dirty="0"/>
              <a:t>мышц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/>
              <a:t>Алтынбаев Радик 12И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220547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i="1" dirty="0"/>
              <a:t>Растягивание мышц</a:t>
            </a:r>
            <a:r>
              <a:rPr lang="ru-RU" dirty="0"/>
              <a:t> позволяет повысить эластичность мышечных волокон. Растягивание сопровождается микротравмами, ответной реакцией на которые следует усиление синтеза белка и ускорение восстановительных процессов. Имеются несколько противоречивые данные о росте мышц под воздействием растягивания. Обращение в организации, где применяют подобные процедуры, показало несостоятельность этого метода именно в отношении роста мышечной ткани. Возможно, что совмещение традиционного тренинга с растягиванием мышц позволит добиться более высоких показателей прироста.</a:t>
            </a:r>
          </a:p>
        </p:txBody>
      </p:sp>
    </p:spTree>
    <p:extLst>
      <p:ext uri="{BB962C8B-B14F-4D97-AF65-F5344CB8AC3E}">
        <p14:creationId xmlns:p14="http://schemas.microsoft.com/office/powerpoint/2010/main" val="294340645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35900" y="2213140"/>
            <a:ext cx="5408156" cy="4513480"/>
          </a:xfrm>
        </p:spPr>
        <p:txBody>
          <a:bodyPr/>
          <a:lstStyle/>
          <a:p>
            <a:pPr marL="0" indent="0">
              <a:buNone/>
            </a:pPr>
            <a:r>
              <a:rPr lang="ru-RU" i="1" dirty="0"/>
              <a:t>Метод психологического воздействия</a:t>
            </a:r>
            <a:r>
              <a:rPr lang="ru-RU" dirty="0"/>
              <a:t> весьма успешно может применяться совместно с другими методами и способами. Основу метода составляет аутотренинг, обеспечивающий управление мышцами и способствующий дополнительному притоку крови в мышечные ткани. Сущность метода заключается в том, что любые процессы в организме управляются нервной системой. Атлет, постепенно обучаясь управлять нервной системой, приобретает способность посылать нервные импульсы определенной направленности к тому или иному органу.</a:t>
            </a: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68713" y="2213140"/>
            <a:ext cx="1905000" cy="38766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92277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Строение костной системы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46840" y="1424865"/>
            <a:ext cx="9459311" cy="446092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/>
              <a:t>Скелет человека состоит более чем из 200 костей. Его называют костным фундаментом или стержнем человека. Подобно арматуре бетонных конструкций, он удерживает все ткани и органы. Часть костей соединены между собой неподвижно (кости черепа, таза) или </a:t>
            </a:r>
            <a:r>
              <a:rPr lang="ru-RU" dirty="0" err="1"/>
              <a:t>полуподвижно</a:t>
            </a:r>
            <a:r>
              <a:rPr lang="ru-RU" dirty="0"/>
              <a:t> (позвонки, кости запястья и плюсны), а часть - подвижно с помощью суставов (большинство костей конечностей). Каждый сустав, как правило, имеет суставную сумку и несколько связок, которые его укрепляют и ограничивают движения в определенных направлениях. Некоторые связки настолько прочны, что удерживают тяжесть в несколько десятков </a:t>
            </a:r>
            <a:r>
              <a:rPr lang="ru-RU" dirty="0" smtClean="0"/>
              <a:t>килограммов.</a:t>
            </a:r>
          </a:p>
          <a:p>
            <a:pPr marL="0" indent="0">
              <a:buNone/>
            </a:pPr>
            <a:r>
              <a:rPr lang="ru-RU" dirty="0"/>
              <a:t>Кости, соединенные между собой с помощью суставов, представляют систему рычагов, приводимых в движение мышцами. За счет сокращения мышц, соединенных с костями, осуществляются различные движения. Чем сильнее и крупнее мышцы, тем более шероховатыми выглядят места соединений мышц с костями. По этому признаку проводят реконструкцию древних людей, останки которых удается найти при раскопках</a:t>
            </a:r>
            <a:r>
              <a:rPr lang="ru-RU" dirty="0" smtClean="0"/>
              <a:t>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545207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2160589"/>
            <a:ext cx="4546307" cy="446092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i="1" dirty="0"/>
              <a:t>Различают три типа строения кости: хрупкий, средний и мощный</a:t>
            </a:r>
            <a:r>
              <a:rPr lang="ru-RU" dirty="0"/>
              <a:t>. Наиболее простым и удобным способом их определения считается замер запястья. Для взрослого человека среднего роста обхват запястья от 15 до 17 см указывает на хрупкий тип кости, от 17 до 20 см - средний тип, а от 20 см и более - на мощный тип кости и, соответственно, скелета.</a:t>
            </a: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33848" y="1429460"/>
            <a:ext cx="2245272" cy="40751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37570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Строение мышечной системы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20717" y="1270000"/>
            <a:ext cx="6905297" cy="388077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dirty="0"/>
              <a:t>В организме человека насчитывается около |400 мышц. Каждая мышца снабжена большим количеством кровеносных и лимфатических сосудов, а также нервами. По артериям к мышцам поступает кровь, богатая питательными веществами и кислородом, а по венам кровь оттекает от мышц, унося с собой продукты распада (углекислый газ, воду, остатки распавшихся белков и тому подобное). Природа мудро спрятала артерии с высоким кровяным давлением внутри тела и конечностей, расположив вены с низким давлением снаружи</a:t>
            </a:r>
            <a:r>
              <a:rPr lang="ru-RU" dirty="0" smtClean="0"/>
              <a:t>.</a:t>
            </a:r>
          </a:p>
          <a:p>
            <a:pPr marL="0" indent="0">
              <a:buNone/>
            </a:pPr>
            <a:r>
              <a:rPr lang="ru-RU" dirty="0"/>
              <a:t>В теле человека различают гладкие и поперечнополосатые мышцы. Примером гладкой мускулатуры могут являться мышцы желудочно-кишечного тракта. Их еще называют медленными мышцами за плавные и медленные сокращения</a:t>
            </a:r>
            <a:r>
              <a:rPr lang="ru-RU" dirty="0" smtClean="0"/>
              <a:t>.</a:t>
            </a:r>
          </a:p>
          <a:p>
            <a:pPr marL="0" indent="0">
              <a:buNone/>
            </a:pPr>
            <a:endParaRPr lang="ru-RU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82631" y="1140748"/>
            <a:ext cx="1905000" cy="40100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97152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Особенности мышечных волокон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15309" y="2160589"/>
            <a:ext cx="9228083" cy="3880773"/>
          </a:xfrm>
        </p:spPr>
        <p:txBody>
          <a:bodyPr/>
          <a:lstStyle/>
          <a:p>
            <a:pPr marL="0" indent="0">
              <a:buNone/>
            </a:pPr>
            <a:r>
              <a:rPr lang="ru-RU" dirty="0"/>
              <a:t>Люди обладают индивидуальными особенностями строения мышц, определяемыми генами. К особенностям мускулатуры относят два основополагающих фактора: расположение относительно других мышц и особенности строения</a:t>
            </a:r>
            <a:r>
              <a:rPr lang="ru-RU" dirty="0" smtClean="0"/>
              <a:t>.</a:t>
            </a:r>
          </a:p>
          <a:p>
            <a:pPr marL="0" indent="0">
              <a:buNone/>
            </a:pPr>
            <a:r>
              <a:rPr lang="ru-RU" dirty="0"/>
              <a:t>Примером первого фактора может служить наличие у человека очень высоких икроножных мышц. Из высоких икр нельзя сделать низкие икры, т.к. их положение определяется, ко всему прочему, сухожилиями</a:t>
            </a:r>
            <a:r>
              <a:rPr lang="ru-RU" dirty="0" smtClean="0"/>
              <a:t>.</a:t>
            </a:r>
          </a:p>
          <a:p>
            <a:pPr marL="0" indent="0">
              <a:buNone/>
            </a:pPr>
            <a:r>
              <a:rPr lang="ru-RU" dirty="0"/>
              <a:t>Примером второго фактора является соотношение красных и белых типов мышечных волокон. В зависимости от того, какие волокна преобладают, бывает проще или сложнее достичь определенных показателей.</a:t>
            </a:r>
          </a:p>
        </p:txBody>
      </p:sp>
    </p:spTree>
    <p:extLst>
      <p:ext uri="{BB962C8B-B14F-4D97-AF65-F5344CB8AC3E}">
        <p14:creationId xmlns:p14="http://schemas.microsoft.com/office/powerpoint/2010/main" val="36459044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Методы развития мышц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1514" y="2181609"/>
            <a:ext cx="5681424" cy="3880773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i="1" dirty="0"/>
              <a:t>Динамические нагрузки</a:t>
            </a:r>
            <a:r>
              <a:rPr lang="ru-RU" dirty="0"/>
              <a:t> - наиболее распространенный вид тренировочных физических нагрузок. Атлет, взяв отягощение, совершает те или иные движения с полной или неполной амплитудой. Такие тренировки связаны с чередованием сокращения и расслабления мышц. При подъеме штанги или гантелей, при растягивании амортизатора или тяги на блоке, работа на преодоление нагрузки называется положительной (позитивной) фазой, а режим нагрузки - преодолевающим. При опускании снарядов или блока, уступающая нагрузка называется отрицательной (негативной) фазой, а режим нагрузки - уступающим. Для эффективного тренинга многие спортсмены увеличивают отрицательную фазу в два и более раза по сравнению с положительной. Подняв, например, штангу на бицепс за 2 секунды, ее опускают в течение 4 и более секунд.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02721" y="1930400"/>
            <a:ext cx="4072758" cy="27151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87758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8755" y="237198"/>
            <a:ext cx="6742970" cy="662080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i="1" dirty="0"/>
              <a:t>Изометрические нагрузки</a:t>
            </a:r>
            <a:r>
              <a:rPr lang="ru-RU" dirty="0"/>
              <a:t> - нагрузки по удержанию спортивного снаряда в какой-либо точке амплитуды мышечного сокращения. Чаще всего снаряд удерживают в точке максимального напряжения или, как ее еще называют, в «мертвой точке». «Изометрия» применяется для дальнейшего роста результатов и придания рельефа мышцам. Примером изометрических нагрузок может быть удержание штанги, поднятой на бицепс в точке, когда предплечья параллельны поверхности пола. При изометрических нагрузках необязательно применение спортивных снарядов. Напряжение, аналогичное удержанию штанги на бицепсе, можно создать, ухватившись руками за перила лестницы и подсев до нужного угла. Вместо жима лежа можно упереться в дверной проем спиной и палкой, удерживаемой руками. Сжимая руками книгу на уровне груди, вызывают напряжение мышц груди и бицепса.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85804" y="2361215"/>
            <a:ext cx="1362075" cy="2114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18569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88451" y="394851"/>
            <a:ext cx="9244432" cy="5385839"/>
          </a:xfrm>
        </p:spPr>
        <p:txBody>
          <a:bodyPr/>
          <a:lstStyle/>
          <a:p>
            <a:pPr marL="0" indent="0">
              <a:buNone/>
            </a:pPr>
            <a:r>
              <a:rPr lang="ru-RU" i="1" dirty="0" err="1"/>
              <a:t>Безнагрузочный</a:t>
            </a:r>
            <a:r>
              <a:rPr lang="ru-RU" i="1" dirty="0"/>
              <a:t> метод</a:t>
            </a:r>
            <a:r>
              <a:rPr lang="ru-RU" dirty="0"/>
              <a:t> основывается на целенаправленном напряжении тех или иных мышц без применения каких-либо спортивных снарядов или устройств. Атлет напрягает отдельные мышцы аналогично тому, как демонстрируют свою мускулатуру бодибилдеры. </a:t>
            </a:r>
            <a:r>
              <a:rPr lang="ru-RU" dirty="0" err="1"/>
              <a:t>Безнагрузочный</a:t>
            </a:r>
            <a:r>
              <a:rPr lang="ru-RU" dirty="0"/>
              <a:t> метод можно, как и «изометрию», чередовать с динамическими нагрузками. Прекрасные результаты дает параллельное применение </a:t>
            </a:r>
            <a:r>
              <a:rPr lang="ru-RU" dirty="0" err="1"/>
              <a:t>безнагрузочного</a:t>
            </a:r>
            <a:r>
              <a:rPr lang="ru-RU" dirty="0"/>
              <a:t> напряжения с динамическим. Например, поднимая легкую штангу на бицепс, выполняют дополнительные «</a:t>
            </a:r>
            <a:r>
              <a:rPr lang="ru-RU" dirty="0" err="1"/>
              <a:t>безнагрузочные</a:t>
            </a:r>
            <a:r>
              <a:rPr lang="ru-RU" dirty="0"/>
              <a:t>» напряжения мышц. Вес следует подбирать таким образом, чтобы комбинированные нагрузки в начальных повторениях перешли в трудно выполняемые динамические движения.</a:t>
            </a:r>
          </a:p>
        </p:txBody>
      </p:sp>
    </p:spTree>
    <p:extLst>
      <p:ext uri="{BB962C8B-B14F-4D97-AF65-F5344CB8AC3E}">
        <p14:creationId xmlns:p14="http://schemas.microsoft.com/office/powerpoint/2010/main" val="275598698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i="1" dirty="0"/>
              <a:t>Электростимуляция мышц</a:t>
            </a:r>
            <a:r>
              <a:rPr lang="ru-RU" dirty="0"/>
              <a:t> - один из искусственных видов физической нагрузки. Его сущность заключается в том, что на концах мышцы закрепляются электроды, которые фиксируются, например, эластичным резиновым бинтом. От </a:t>
            </a:r>
            <a:r>
              <a:rPr lang="ru-RU" dirty="0" err="1"/>
              <a:t>электростимулятор</a:t>
            </a:r>
            <a:r>
              <a:rPr lang="ru-RU" dirty="0"/>
              <a:t> к электродам подается напряжение, вызывающее сокращение мышечных волокон. Вращением регулятора добиваются требуемого напряжения мышц.</a:t>
            </a:r>
          </a:p>
        </p:txBody>
      </p:sp>
    </p:spTree>
    <p:extLst>
      <p:ext uri="{BB962C8B-B14F-4D97-AF65-F5344CB8AC3E}">
        <p14:creationId xmlns:p14="http://schemas.microsoft.com/office/powerpoint/2010/main" val="1162301075"/>
      </p:ext>
    </p:extLst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Аспект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109</TotalTime>
  <Words>980</Words>
  <Application>Microsoft Office PowerPoint</Application>
  <PresentationFormat>Широкоэкранный</PresentationFormat>
  <Paragraphs>20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5" baseType="lpstr">
      <vt:lpstr>Arial</vt:lpstr>
      <vt:lpstr>Trebuchet MS</vt:lpstr>
      <vt:lpstr>Wingdings 3</vt:lpstr>
      <vt:lpstr>Аспект</vt:lpstr>
      <vt:lpstr>Методы и особенности развития мышц</vt:lpstr>
      <vt:lpstr>Строение костной системы</vt:lpstr>
      <vt:lpstr>Презентация PowerPoint</vt:lpstr>
      <vt:lpstr>Строение мышечной системы</vt:lpstr>
      <vt:lpstr>Особенности мышечных волокон</vt:lpstr>
      <vt:lpstr>Методы развития мышц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Методы и особенности рвзвития мышц</dc:title>
  <dc:creator>Radik Altynbaev</dc:creator>
  <cp:lastModifiedBy>Radik Altynbaev</cp:lastModifiedBy>
  <cp:revision>7</cp:revision>
  <dcterms:created xsi:type="dcterms:W3CDTF">2015-10-30T16:48:03Z</dcterms:created>
  <dcterms:modified xsi:type="dcterms:W3CDTF">2015-10-30T18:37:50Z</dcterms:modified>
</cp:coreProperties>
</file>